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143500" cx="9144000"/>
  <p:notesSz cx="6858000" cy="9144000"/>
  <p:embeddedFontLst>
    <p:embeddedFont>
      <p:font typeface="Roboto"/>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regular.fntdata"/><Relationship Id="rId50" Type="http://schemas.openxmlformats.org/officeDocument/2006/relationships/font" Target="fonts/Roboto-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font" Target="fonts/OpenSans-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4e84a8b43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e84a8b43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33c16288f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3c16288f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A knowledge graph is a special kind of database which stores knowledge in a machine-readable form and provides a means for information to be collected, organised, shared, searched and utilised.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33c16288fb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c16288fb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50">
                <a:solidFill>
                  <a:srgbClr val="666666"/>
                </a:solidFill>
                <a:highlight>
                  <a:srgbClr val="FFFFFF"/>
                </a:highlight>
                <a:latin typeface="Open Sans"/>
                <a:ea typeface="Open Sans"/>
                <a:cs typeface="Open Sans"/>
                <a:sym typeface="Open Sans"/>
              </a:rPr>
              <a:t>So, search results are no longer just lists of snippets pointing to pages that are ordered by information retrieval scores and PageRank.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af0a559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af0a559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eae76c376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eae76c376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eae76c376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eae76c376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eae76c376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eae76c376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eae76c376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eae76c376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d2d15a600692749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d2d15a600692749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eae76c37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eae76c37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4babc65ab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4babc65ab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33c16288fb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3c16288fb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3c16288fb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3c16288fb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Interlinked with other datasets</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d2d15a60069274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d2d15a60069274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d2d15a600692749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d2d15a600692749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d2d15a600692749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d2d15a600692749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d2d15a600692749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d2d15a600692749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d2d15a600692749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d2d15a600692749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d2d15a600692749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d2d15a600692749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d2d15a600692749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d2d15a600692749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d2d15a600692749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d2d15a600692749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4babc65ab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4babc65ab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d2d15a600692749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d2d15a600692749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e84a8b43d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e84a8b43d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c549ac8a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c549ac8a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eae76c376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eae76c376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4db601e359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4db601e359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e84a8b43d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e84a8b43d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eae76c376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eae76c376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4eae76c376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4eae76c376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d2d15a600692749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d2d15a600692749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33c16288fb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3c16288fb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DBpedia is nucleus of LOD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4eae76c376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4eae76c376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eae76c376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eae76c376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e12a3abd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e12a3abd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eae76c376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eae76c376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eae76c376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eae76c376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e12a3abd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e12a3abd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eae76c376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eae76c376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eae76c376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eae76c376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eae76c376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eae76c376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5.png"/><Relationship Id="rId4" Type="http://schemas.openxmlformats.org/officeDocument/2006/relationships/image" Target="../media/image42.png"/><Relationship Id="rId5"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youtube.com/watch?v=mmQl6VGvX-c" TargetMode="External"/><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42.png"/><Relationship Id="rId6" Type="http://schemas.openxmlformats.org/officeDocument/2006/relationships/image" Target="../media/image5.png"/><Relationship Id="rId7"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ww.semantic-web-journal.net/content/what-knowledge-graph" TargetMode="External"/><Relationship Id="rId4" Type="http://schemas.openxmlformats.org/officeDocument/2006/relationships/hyperlink" Target="http://www.semantic-web-journal.net/content/what-knowledge-graph"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iki.dbpedia.org/services-resources/ontology" TargetMode="Externa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7.png"/><Relationship Id="rId11" Type="http://schemas.openxmlformats.org/officeDocument/2006/relationships/image" Target="../media/image22.png"/><Relationship Id="rId10" Type="http://schemas.openxmlformats.org/officeDocument/2006/relationships/image" Target="../media/image24.png"/><Relationship Id="rId12" Type="http://schemas.openxmlformats.org/officeDocument/2006/relationships/image" Target="../media/image23.png"/><Relationship Id="rId9" Type="http://schemas.openxmlformats.org/officeDocument/2006/relationships/image" Target="../media/image10.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14.png"/><Relationship Id="rId8"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4.jpg"/><Relationship Id="rId4" Type="http://schemas.openxmlformats.org/officeDocument/2006/relationships/hyperlink" Target="https://lod-cloud.n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33.png"/><Relationship Id="rId7" Type="http://schemas.openxmlformats.org/officeDocument/2006/relationships/image" Target="../media/image40.png"/><Relationship Id="rId8"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32050"/>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1C4587"/>
                </a:solidFill>
              </a:rPr>
              <a:t>Building &amp; Mining Knowledge Graphs</a:t>
            </a:r>
            <a:endParaRPr sz="3600">
              <a:solidFill>
                <a:srgbClr val="1C4587"/>
              </a:solidFill>
            </a:endParaRPr>
          </a:p>
        </p:txBody>
      </p:sp>
      <p:sp>
        <p:nvSpPr>
          <p:cNvPr id="55" name="Google Shape;55;p13"/>
          <p:cNvSpPr txBox="1"/>
          <p:nvPr>
            <p:ph idx="1" type="subTitle"/>
          </p:nvPr>
        </p:nvSpPr>
        <p:spPr>
          <a:xfrm>
            <a:off x="311700" y="3198588"/>
            <a:ext cx="8520600" cy="5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t>Michel Dumontier</a:t>
            </a:r>
            <a:r>
              <a:rPr lang="en" sz="2400"/>
              <a:t> and Kody Moodley</a:t>
            </a:r>
            <a:endParaRPr sz="2400"/>
          </a:p>
        </p:txBody>
      </p:sp>
      <p:sp>
        <p:nvSpPr>
          <p:cNvPr id="56" name="Google Shape;56;p13"/>
          <p:cNvSpPr txBox="1"/>
          <p:nvPr/>
        </p:nvSpPr>
        <p:spPr>
          <a:xfrm>
            <a:off x="3718950" y="1524650"/>
            <a:ext cx="17061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t>
            </a:r>
            <a:r>
              <a:rPr lang="en" sz="2400"/>
              <a:t>KEN4256)</a:t>
            </a:r>
            <a:endParaRPr sz="2400"/>
          </a:p>
        </p:txBody>
      </p:sp>
      <p:pic>
        <p:nvPicPr>
          <p:cNvPr id="57" name="Google Shape;57;p13"/>
          <p:cNvPicPr preferRelativeResize="0"/>
          <p:nvPr/>
        </p:nvPicPr>
        <p:blipFill>
          <a:blip r:embed="rId3">
            <a:alphaModFix/>
          </a:blip>
          <a:stretch>
            <a:fillRect/>
          </a:stretch>
        </p:blipFill>
        <p:spPr>
          <a:xfrm>
            <a:off x="140000" y="4152875"/>
            <a:ext cx="2631759" cy="850750"/>
          </a:xfrm>
          <a:prstGeom prst="rect">
            <a:avLst/>
          </a:prstGeom>
          <a:noFill/>
          <a:ln>
            <a:noFill/>
          </a:ln>
        </p:spPr>
      </p:pic>
      <p:sp>
        <p:nvSpPr>
          <p:cNvPr id="58" name="Google Shape;58;p13"/>
          <p:cNvSpPr txBox="1"/>
          <p:nvPr/>
        </p:nvSpPr>
        <p:spPr>
          <a:xfrm>
            <a:off x="1017750" y="2367300"/>
            <a:ext cx="71085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Lecture 1: What are Knowledge Graphs and what are they used for?</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2"/>
          <p:cNvSpPr txBox="1"/>
          <p:nvPr/>
        </p:nvSpPr>
        <p:spPr>
          <a:xfrm>
            <a:off x="628550" y="1965350"/>
            <a:ext cx="8206500" cy="10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073763"/>
                </a:solidFill>
              </a:rPr>
              <a:t>What is a knowledge graph?</a:t>
            </a:r>
            <a:endParaRPr sz="4800">
              <a:solidFill>
                <a:srgbClr val="07376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Google Shape;124;p23"/>
          <p:cNvPicPr preferRelativeResize="0"/>
          <p:nvPr/>
        </p:nvPicPr>
        <p:blipFill>
          <a:blip r:embed="rId3">
            <a:alphaModFix/>
          </a:blip>
          <a:stretch>
            <a:fillRect/>
          </a:stretch>
        </p:blipFill>
        <p:spPr>
          <a:xfrm>
            <a:off x="0" y="458975"/>
            <a:ext cx="9144000" cy="422555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24"/>
          <p:cNvPicPr preferRelativeResize="0"/>
          <p:nvPr/>
        </p:nvPicPr>
        <p:blipFill>
          <a:blip r:embed="rId3">
            <a:alphaModFix/>
          </a:blip>
          <a:stretch>
            <a:fillRect/>
          </a:stretch>
        </p:blipFill>
        <p:spPr>
          <a:xfrm>
            <a:off x="141175" y="1342825"/>
            <a:ext cx="5726271" cy="4838699"/>
          </a:xfrm>
          <a:prstGeom prst="rect">
            <a:avLst/>
          </a:prstGeom>
          <a:noFill/>
          <a:ln>
            <a:noFill/>
          </a:ln>
        </p:spPr>
      </p:pic>
      <p:pic>
        <p:nvPicPr>
          <p:cNvPr id="130" name="Google Shape;130;p24"/>
          <p:cNvPicPr preferRelativeResize="0"/>
          <p:nvPr/>
        </p:nvPicPr>
        <p:blipFill>
          <a:blip r:embed="rId4">
            <a:alphaModFix/>
          </a:blip>
          <a:stretch>
            <a:fillRect/>
          </a:stretch>
        </p:blipFill>
        <p:spPr>
          <a:xfrm>
            <a:off x="124700" y="-30875"/>
            <a:ext cx="5257051" cy="1471650"/>
          </a:xfrm>
          <a:prstGeom prst="rect">
            <a:avLst/>
          </a:prstGeom>
          <a:noFill/>
          <a:ln>
            <a:noFill/>
          </a:ln>
        </p:spPr>
      </p:pic>
      <p:pic>
        <p:nvPicPr>
          <p:cNvPr id="131" name="Google Shape;131;p24"/>
          <p:cNvPicPr preferRelativeResize="0"/>
          <p:nvPr/>
        </p:nvPicPr>
        <p:blipFill>
          <a:blip r:embed="rId5">
            <a:alphaModFix/>
          </a:blip>
          <a:stretch>
            <a:fillRect/>
          </a:stretch>
        </p:blipFill>
        <p:spPr>
          <a:xfrm>
            <a:off x="6019846" y="51325"/>
            <a:ext cx="2971753" cy="4286302"/>
          </a:xfrm>
          <a:prstGeom prst="rect">
            <a:avLst/>
          </a:prstGeom>
          <a:noFill/>
          <a:ln>
            <a:noFill/>
          </a:ln>
        </p:spPr>
      </p:pic>
      <p:sp>
        <p:nvSpPr>
          <p:cNvPr id="132" name="Google Shape;132;p24"/>
          <p:cNvSpPr/>
          <p:nvPr/>
        </p:nvSpPr>
        <p:spPr>
          <a:xfrm>
            <a:off x="91800" y="783775"/>
            <a:ext cx="5839500" cy="564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4"/>
          <p:cNvSpPr/>
          <p:nvPr/>
        </p:nvSpPr>
        <p:spPr>
          <a:xfrm>
            <a:off x="124700" y="2249525"/>
            <a:ext cx="5839500" cy="564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4"/>
          <p:cNvSpPr/>
          <p:nvPr/>
        </p:nvSpPr>
        <p:spPr>
          <a:xfrm>
            <a:off x="124700" y="5794100"/>
            <a:ext cx="5778300" cy="38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4"/>
          <p:cNvSpPr/>
          <p:nvPr/>
        </p:nvSpPr>
        <p:spPr>
          <a:xfrm>
            <a:off x="6019850" y="51325"/>
            <a:ext cx="2971800" cy="432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descr="Get an under the hood look at the next frontier in Search, from the team at Google behind the technology. The Knowledge Graph is a huge collection of the people, places and things in the world and how they're connected to one another. With this technology, Google can get you the best possible answers and help jump start your discovery.&#10;&#10;Learn more at http://www.google.com/insidesearch/features/search/knowledge.html" id="140" name="Google Shape;140;p25" title="Introducing the Knowledge Graph">
            <a:hlinkClick r:id="rId3"/>
          </p:cNvPr>
          <p:cNvPicPr preferRelativeResize="0"/>
          <p:nvPr/>
        </p:nvPicPr>
        <p:blipFill>
          <a:blip r:embed="rId4">
            <a:alphaModFix/>
          </a:blip>
          <a:stretch>
            <a:fillRect/>
          </a:stretch>
        </p:blipFill>
        <p:spPr>
          <a:xfrm>
            <a:off x="1296100" y="114825"/>
            <a:ext cx="6551800" cy="4913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pic>
        <p:nvPicPr>
          <p:cNvPr id="145" name="Google Shape;145;p26"/>
          <p:cNvPicPr preferRelativeResize="0"/>
          <p:nvPr/>
        </p:nvPicPr>
        <p:blipFill>
          <a:blip r:embed="rId3">
            <a:alphaModFix/>
          </a:blip>
          <a:stretch>
            <a:fillRect/>
          </a:stretch>
        </p:blipFill>
        <p:spPr>
          <a:xfrm>
            <a:off x="3271774" y="1079750"/>
            <a:ext cx="2010275" cy="3571025"/>
          </a:xfrm>
          <a:prstGeom prst="rect">
            <a:avLst/>
          </a:prstGeom>
          <a:noFill/>
          <a:ln>
            <a:noFill/>
          </a:ln>
        </p:spPr>
      </p:pic>
      <p:sp>
        <p:nvSpPr>
          <p:cNvPr id="146" name="Google Shape;146;p26"/>
          <p:cNvSpPr txBox="1"/>
          <p:nvPr/>
        </p:nvSpPr>
        <p:spPr>
          <a:xfrm>
            <a:off x="3308350" y="4650775"/>
            <a:ext cx="22575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Google Voice Assistant</a:t>
            </a:r>
            <a:endParaRPr/>
          </a:p>
        </p:txBody>
      </p:sp>
      <p:sp>
        <p:nvSpPr>
          <p:cNvPr id="147" name="Google Shape;147;p26"/>
          <p:cNvSpPr txBox="1"/>
          <p:nvPr>
            <p:ph type="title"/>
          </p:nvPr>
        </p:nvSpPr>
        <p:spPr>
          <a:xfrm>
            <a:off x="311700" y="161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The Google Knowledge Graph is used for</a:t>
            </a:r>
            <a:endParaRPr>
              <a:solidFill>
                <a:srgbClr val="1C4587"/>
              </a:solidFill>
            </a:endParaRPr>
          </a:p>
        </p:txBody>
      </p:sp>
      <p:pic>
        <p:nvPicPr>
          <p:cNvPr id="148" name="Google Shape;148;p26"/>
          <p:cNvPicPr preferRelativeResize="0"/>
          <p:nvPr/>
        </p:nvPicPr>
        <p:blipFill>
          <a:blip r:embed="rId4">
            <a:alphaModFix/>
          </a:blip>
          <a:stretch>
            <a:fillRect/>
          </a:stretch>
        </p:blipFill>
        <p:spPr>
          <a:xfrm>
            <a:off x="5607175" y="1079750"/>
            <a:ext cx="2917493" cy="3571025"/>
          </a:xfrm>
          <a:prstGeom prst="rect">
            <a:avLst/>
          </a:prstGeom>
          <a:noFill/>
          <a:ln>
            <a:noFill/>
          </a:ln>
        </p:spPr>
      </p:pic>
      <p:sp>
        <p:nvSpPr>
          <p:cNvPr id="149" name="Google Shape;149;p26"/>
          <p:cNvSpPr txBox="1"/>
          <p:nvPr/>
        </p:nvSpPr>
        <p:spPr>
          <a:xfrm>
            <a:off x="5937175" y="4650775"/>
            <a:ext cx="22575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Google Home Services</a:t>
            </a:r>
            <a:endParaRPr/>
          </a:p>
        </p:txBody>
      </p:sp>
      <p:pic>
        <p:nvPicPr>
          <p:cNvPr id="150" name="Google Shape;150;p26"/>
          <p:cNvPicPr preferRelativeResize="0"/>
          <p:nvPr/>
        </p:nvPicPr>
        <p:blipFill>
          <a:blip r:embed="rId5">
            <a:alphaModFix/>
          </a:blip>
          <a:stretch>
            <a:fillRect/>
          </a:stretch>
        </p:blipFill>
        <p:spPr>
          <a:xfrm>
            <a:off x="256175" y="2147188"/>
            <a:ext cx="2821325" cy="789800"/>
          </a:xfrm>
          <a:prstGeom prst="rect">
            <a:avLst/>
          </a:prstGeom>
          <a:noFill/>
          <a:ln>
            <a:noFill/>
          </a:ln>
        </p:spPr>
      </p:pic>
      <p:pic>
        <p:nvPicPr>
          <p:cNvPr id="151" name="Google Shape;151;p26"/>
          <p:cNvPicPr preferRelativeResize="0"/>
          <p:nvPr/>
        </p:nvPicPr>
        <p:blipFill>
          <a:blip r:embed="rId6">
            <a:alphaModFix/>
          </a:blip>
          <a:stretch>
            <a:fillRect/>
          </a:stretch>
        </p:blipFill>
        <p:spPr>
          <a:xfrm>
            <a:off x="408617" y="1079742"/>
            <a:ext cx="2488249" cy="1038925"/>
          </a:xfrm>
          <a:prstGeom prst="rect">
            <a:avLst/>
          </a:prstGeom>
          <a:noFill/>
          <a:ln>
            <a:noFill/>
          </a:ln>
        </p:spPr>
      </p:pic>
      <p:sp>
        <p:nvSpPr>
          <p:cNvPr id="152" name="Google Shape;152;p26"/>
          <p:cNvSpPr txBox="1"/>
          <p:nvPr/>
        </p:nvSpPr>
        <p:spPr>
          <a:xfrm>
            <a:off x="771250" y="4650775"/>
            <a:ext cx="18948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Google Search</a:t>
            </a:r>
            <a:endParaRPr/>
          </a:p>
        </p:txBody>
      </p:sp>
      <p:pic>
        <p:nvPicPr>
          <p:cNvPr id="153" name="Google Shape;153;p26"/>
          <p:cNvPicPr preferRelativeResize="0"/>
          <p:nvPr/>
        </p:nvPicPr>
        <p:blipFill>
          <a:blip r:embed="rId7">
            <a:alphaModFix/>
          </a:blip>
          <a:stretch>
            <a:fillRect/>
          </a:stretch>
        </p:blipFill>
        <p:spPr>
          <a:xfrm>
            <a:off x="1084697" y="2985262"/>
            <a:ext cx="1164285" cy="16793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nvSpPr>
        <p:spPr>
          <a:xfrm>
            <a:off x="628550" y="1965350"/>
            <a:ext cx="8206500" cy="10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1C4587"/>
                </a:solidFill>
              </a:rPr>
              <a:t>What is a knowledge graph?</a:t>
            </a:r>
            <a:endParaRPr sz="4800">
              <a:solidFill>
                <a:srgbClr val="1C4587"/>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History around the term knowledge graph</a:t>
            </a:r>
            <a:endParaRPr>
              <a:solidFill>
                <a:srgbClr val="073763"/>
              </a:solidFill>
            </a:endParaRPr>
          </a:p>
        </p:txBody>
      </p:sp>
      <p:sp>
        <p:nvSpPr>
          <p:cNvPr id="164" name="Google Shape;164;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1956, Rene Bakker (Utrecht) developed the notion of a Knowledge Graph in his Ph.D. Thesis as a way of structuring and representing scientific knowledge.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1974, Marchi and Miguel defined a knowledge graph as a mathematical structure with </a:t>
            </a:r>
            <a:r>
              <a:rPr b="1" lang="en"/>
              <a:t>vertices </a:t>
            </a:r>
            <a:r>
              <a:rPr lang="en"/>
              <a:t>as </a:t>
            </a:r>
            <a:r>
              <a:rPr i="1" lang="en"/>
              <a:t>knowledge units</a:t>
            </a:r>
            <a:r>
              <a:rPr lang="en"/>
              <a:t> connected by </a:t>
            </a:r>
            <a:r>
              <a:rPr b="1" lang="en"/>
              <a:t>edges </a:t>
            </a:r>
            <a:r>
              <a:rPr lang="en"/>
              <a:t>that represent the </a:t>
            </a:r>
            <a:r>
              <a:rPr i="1" lang="en"/>
              <a:t>prerequisite </a:t>
            </a:r>
            <a:r>
              <a:rPr i="1" lang="en"/>
              <a:t>relation</a:t>
            </a:r>
            <a:r>
              <a:rPr lang="en"/>
              <a:t>. Units of knowledge are only accessible if other units are previously known.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445025"/>
            <a:ext cx="8520600" cy="103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C4587"/>
                </a:solidFill>
              </a:rPr>
              <a:t>A (widely agreed) definition for the term </a:t>
            </a:r>
            <a:endParaRPr>
              <a:solidFill>
                <a:srgbClr val="1C4587"/>
              </a:solidFill>
            </a:endParaRPr>
          </a:p>
          <a:p>
            <a:pPr indent="0" lvl="0" marL="0" rtl="0" algn="ctr">
              <a:spcBef>
                <a:spcPts val="0"/>
              </a:spcBef>
              <a:spcAft>
                <a:spcPts val="0"/>
              </a:spcAft>
              <a:buNone/>
            </a:pPr>
            <a:r>
              <a:rPr lang="en">
                <a:solidFill>
                  <a:srgbClr val="1C4587"/>
                </a:solidFill>
              </a:rPr>
              <a:t>knowledge graph is lacking.</a:t>
            </a:r>
            <a:endParaRPr>
              <a:solidFill>
                <a:srgbClr val="1C4587"/>
              </a:solidFill>
            </a:endParaRPr>
          </a:p>
        </p:txBody>
      </p:sp>
      <p:sp>
        <p:nvSpPr>
          <p:cNvPr id="170" name="Google Shape;170;p29"/>
          <p:cNvSpPr txBox="1"/>
          <p:nvPr/>
        </p:nvSpPr>
        <p:spPr>
          <a:xfrm>
            <a:off x="809375" y="2114850"/>
            <a:ext cx="87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9"/>
          <p:cNvSpPr txBox="1"/>
          <p:nvPr/>
        </p:nvSpPr>
        <p:spPr>
          <a:xfrm>
            <a:off x="468450" y="2811125"/>
            <a:ext cx="8207100" cy="18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“We define a knowledge graph as: a graph, composed of </a:t>
            </a:r>
            <a:r>
              <a:rPr b="1" lang="en" sz="1800"/>
              <a:t>a set of assertions (edges labeled with relations) that are expressed between entities (vertices)</a:t>
            </a:r>
            <a:r>
              <a:rPr lang="en" sz="1800"/>
              <a:t>, where the meaning of the graph is encoded in its structure, the relations and entities are unambiguously identified, a limited set of relations are used to label the edges, and the </a:t>
            </a:r>
            <a:r>
              <a:rPr lang="en" sz="1800" u="sng"/>
              <a:t>graph encodes the provenance, especially justification and attribution, of the assertions</a:t>
            </a:r>
            <a:r>
              <a:rPr lang="en" sz="1800"/>
              <a:t>.” </a:t>
            </a:r>
            <a:endParaRPr sz="1800"/>
          </a:p>
          <a:p>
            <a:pPr indent="0" lvl="0" marL="0" rtl="0" algn="l">
              <a:spcBef>
                <a:spcPts val="0"/>
              </a:spcBef>
              <a:spcAft>
                <a:spcPts val="0"/>
              </a:spcAft>
              <a:buNone/>
            </a:pPr>
            <a:r>
              <a:rPr b="1" lang="en" sz="1550" u="sng">
                <a:solidFill>
                  <a:schemeClr val="hlink"/>
                </a:solidFill>
                <a:latin typeface="Trebuchet MS"/>
                <a:ea typeface="Trebuchet MS"/>
                <a:cs typeface="Trebuchet MS"/>
                <a:sym typeface="Trebuchet MS"/>
                <a:hlinkClick r:id="rId3"/>
              </a:rPr>
              <a:t>McCusker et al. (2018), What is a Knowledge Graph?</a:t>
            </a:r>
            <a:br>
              <a:rPr lang="en" sz="1800"/>
            </a:br>
            <a:endParaRPr sz="1800"/>
          </a:p>
        </p:txBody>
      </p:sp>
      <p:sp>
        <p:nvSpPr>
          <p:cNvPr id="172" name="Google Shape;172;p29"/>
          <p:cNvSpPr txBox="1"/>
          <p:nvPr/>
        </p:nvSpPr>
        <p:spPr>
          <a:xfrm>
            <a:off x="468450" y="1649525"/>
            <a:ext cx="8329500" cy="9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“...the use of the term has evolved and now may refer to a wide range of graphs, that may not include clear and unambiguous definitions or references.”</a:t>
            </a:r>
            <a:endParaRPr sz="1800"/>
          </a:p>
          <a:p>
            <a:pPr indent="0" lvl="0" marL="0" rtl="0" algn="l">
              <a:spcBef>
                <a:spcPts val="0"/>
              </a:spcBef>
              <a:spcAft>
                <a:spcPts val="0"/>
              </a:spcAft>
              <a:buNone/>
            </a:pPr>
            <a:r>
              <a:rPr lang="en" sz="1800"/>
              <a:t> </a:t>
            </a:r>
            <a:r>
              <a:rPr b="1" lang="en" sz="1550" u="sng">
                <a:solidFill>
                  <a:schemeClr val="accent5"/>
                </a:solidFill>
                <a:latin typeface="Trebuchet MS"/>
                <a:ea typeface="Trebuchet MS"/>
                <a:cs typeface="Trebuchet MS"/>
                <a:sym typeface="Trebuchet MS"/>
                <a:hlinkClick r:id="rId4"/>
              </a:rPr>
              <a:t>McCusker et al. (2018), What is a Knowledge Graph?</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30"/>
          <p:cNvPicPr preferRelativeResize="0"/>
          <p:nvPr/>
        </p:nvPicPr>
        <p:blipFill>
          <a:blip r:embed="rId3">
            <a:alphaModFix/>
          </a:blip>
          <a:stretch>
            <a:fillRect/>
          </a:stretch>
        </p:blipFill>
        <p:spPr>
          <a:xfrm>
            <a:off x="354150" y="693200"/>
            <a:ext cx="6421806" cy="3820975"/>
          </a:xfrm>
          <a:prstGeom prst="rect">
            <a:avLst/>
          </a:prstGeom>
          <a:noFill/>
          <a:ln>
            <a:noFill/>
          </a:ln>
        </p:spPr>
      </p:pic>
      <p:sp>
        <p:nvSpPr>
          <p:cNvPr id="178" name="Google Shape;178;p30"/>
          <p:cNvSpPr txBox="1"/>
          <p:nvPr/>
        </p:nvSpPr>
        <p:spPr>
          <a:xfrm>
            <a:off x="1422700" y="543025"/>
            <a:ext cx="734100" cy="3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B5394"/>
                </a:solidFill>
              </a:rPr>
              <a:t>e</a:t>
            </a:r>
            <a:r>
              <a:rPr b="1" lang="en">
                <a:solidFill>
                  <a:srgbClr val="0B5394"/>
                </a:solidFill>
              </a:rPr>
              <a:t>ntity</a:t>
            </a:r>
            <a:endParaRPr b="1">
              <a:solidFill>
                <a:srgbClr val="0B5394"/>
              </a:solidFill>
            </a:endParaRPr>
          </a:p>
        </p:txBody>
      </p:sp>
      <p:cxnSp>
        <p:nvCxnSpPr>
          <p:cNvPr id="179" name="Google Shape;179;p30"/>
          <p:cNvCxnSpPr>
            <a:stCxn id="178" idx="3"/>
          </p:cNvCxnSpPr>
          <p:nvPr/>
        </p:nvCxnSpPr>
        <p:spPr>
          <a:xfrm>
            <a:off x="2156800" y="693325"/>
            <a:ext cx="426000" cy="898500"/>
          </a:xfrm>
          <a:prstGeom prst="curvedConnector2">
            <a:avLst/>
          </a:prstGeom>
          <a:noFill/>
          <a:ln cap="flat" cmpd="sng" w="9525">
            <a:solidFill>
              <a:srgbClr val="1C4587"/>
            </a:solidFill>
            <a:prstDash val="solid"/>
            <a:round/>
            <a:headEnd len="med" w="med" type="none"/>
            <a:tailEnd len="med" w="med" type="triangle"/>
          </a:ln>
        </p:spPr>
      </p:cxnSp>
      <p:sp>
        <p:nvSpPr>
          <p:cNvPr id="180" name="Google Shape;180;p30"/>
          <p:cNvSpPr txBox="1"/>
          <p:nvPr/>
        </p:nvSpPr>
        <p:spPr>
          <a:xfrm>
            <a:off x="2896850" y="4514175"/>
            <a:ext cx="1149600" cy="3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9900"/>
                </a:solidFill>
              </a:rPr>
              <a:t>attribute</a:t>
            </a:r>
            <a:endParaRPr b="1">
              <a:solidFill>
                <a:srgbClr val="FF9900"/>
              </a:solidFill>
            </a:endParaRPr>
          </a:p>
        </p:txBody>
      </p:sp>
      <p:cxnSp>
        <p:nvCxnSpPr>
          <p:cNvPr id="181" name="Google Shape;181;p30"/>
          <p:cNvCxnSpPr>
            <a:stCxn id="180" idx="3"/>
          </p:cNvCxnSpPr>
          <p:nvPr/>
        </p:nvCxnSpPr>
        <p:spPr>
          <a:xfrm flipH="1" rot="10800000">
            <a:off x="4046450" y="4304475"/>
            <a:ext cx="271500" cy="360000"/>
          </a:xfrm>
          <a:prstGeom prst="curvedConnector2">
            <a:avLst/>
          </a:prstGeom>
          <a:noFill/>
          <a:ln cap="flat" cmpd="sng" w="9525">
            <a:solidFill>
              <a:srgbClr val="FF9900"/>
            </a:solidFill>
            <a:prstDash val="solid"/>
            <a:round/>
            <a:headEnd len="med" w="med" type="none"/>
            <a:tailEnd len="med" w="med" type="triangle"/>
          </a:ln>
        </p:spPr>
      </p:cxnSp>
      <p:sp>
        <p:nvSpPr>
          <p:cNvPr id="182" name="Google Shape;182;p30"/>
          <p:cNvSpPr txBox="1"/>
          <p:nvPr/>
        </p:nvSpPr>
        <p:spPr>
          <a:xfrm>
            <a:off x="1216750" y="1007750"/>
            <a:ext cx="1149600" cy="3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rPr>
              <a:t>relation</a:t>
            </a:r>
            <a:endParaRPr b="1">
              <a:solidFill>
                <a:srgbClr val="FF0000"/>
              </a:solidFill>
            </a:endParaRPr>
          </a:p>
        </p:txBody>
      </p:sp>
      <p:cxnSp>
        <p:nvCxnSpPr>
          <p:cNvPr id="183" name="Google Shape;183;p30"/>
          <p:cNvCxnSpPr>
            <a:stCxn id="182" idx="2"/>
          </p:cNvCxnSpPr>
          <p:nvPr/>
        </p:nvCxnSpPr>
        <p:spPr>
          <a:xfrm rot="5400000">
            <a:off x="1531900" y="1564400"/>
            <a:ext cx="515700" cy="3600"/>
          </a:xfrm>
          <a:prstGeom prst="curvedConnector3">
            <a:avLst>
              <a:gd fmla="val 50000" name="adj1"/>
            </a:avLst>
          </a:prstGeom>
          <a:noFill/>
          <a:ln cap="flat" cmpd="sng" w="9525">
            <a:solidFill>
              <a:srgbClr val="FF0000"/>
            </a:solidFill>
            <a:prstDash val="solid"/>
            <a:round/>
            <a:headEnd len="med" w="med" type="none"/>
            <a:tailEnd len="med" w="med" type="triangle"/>
          </a:ln>
        </p:spPr>
      </p:cxnSp>
      <p:cxnSp>
        <p:nvCxnSpPr>
          <p:cNvPr id="184" name="Google Shape;184;p30"/>
          <p:cNvCxnSpPr>
            <a:stCxn id="178" idx="1"/>
          </p:cNvCxnSpPr>
          <p:nvPr/>
        </p:nvCxnSpPr>
        <p:spPr>
          <a:xfrm flipH="1">
            <a:off x="1004500" y="693325"/>
            <a:ext cx="418200" cy="785400"/>
          </a:xfrm>
          <a:prstGeom prst="curvedConnector2">
            <a:avLst/>
          </a:prstGeom>
          <a:noFill/>
          <a:ln cap="flat" cmpd="sng" w="9525">
            <a:solidFill>
              <a:srgbClr val="1C4587"/>
            </a:solidFill>
            <a:prstDash val="solid"/>
            <a:round/>
            <a:headEnd len="med" w="med" type="none"/>
            <a:tailEnd len="med" w="med" type="triangle"/>
          </a:ln>
        </p:spPr>
      </p:cxnSp>
      <p:sp>
        <p:nvSpPr>
          <p:cNvPr id="185" name="Google Shape;185;p30"/>
          <p:cNvSpPr txBox="1"/>
          <p:nvPr/>
        </p:nvSpPr>
        <p:spPr>
          <a:xfrm>
            <a:off x="911375" y="4334175"/>
            <a:ext cx="734100" cy="3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8761D"/>
                </a:solidFill>
              </a:rPr>
              <a:t>type</a:t>
            </a:r>
            <a:endParaRPr b="1">
              <a:solidFill>
                <a:srgbClr val="38761D"/>
              </a:solidFill>
            </a:endParaRPr>
          </a:p>
        </p:txBody>
      </p:sp>
      <p:cxnSp>
        <p:nvCxnSpPr>
          <p:cNvPr id="186" name="Google Shape;186;p30"/>
          <p:cNvCxnSpPr>
            <a:stCxn id="185" idx="3"/>
          </p:cNvCxnSpPr>
          <p:nvPr/>
        </p:nvCxnSpPr>
        <p:spPr>
          <a:xfrm flipH="1" rot="10800000">
            <a:off x="1645475" y="4153275"/>
            <a:ext cx="349200" cy="331200"/>
          </a:xfrm>
          <a:prstGeom prst="curvedConnector3">
            <a:avLst>
              <a:gd fmla="val 50000" name="adj1"/>
            </a:avLst>
          </a:prstGeom>
          <a:noFill/>
          <a:ln cap="flat" cmpd="sng" w="9525">
            <a:solidFill>
              <a:srgbClr val="1C4587"/>
            </a:solidFill>
            <a:prstDash val="solid"/>
            <a:round/>
            <a:headEnd len="med" w="med" type="none"/>
            <a:tailEnd len="med" w="med" type="triangle"/>
          </a:ln>
        </p:spPr>
      </p:cxnSp>
      <p:cxnSp>
        <p:nvCxnSpPr>
          <p:cNvPr id="187" name="Google Shape;187;p30"/>
          <p:cNvCxnSpPr/>
          <p:nvPr/>
        </p:nvCxnSpPr>
        <p:spPr>
          <a:xfrm rot="-5400000">
            <a:off x="1052025" y="3563725"/>
            <a:ext cx="614400" cy="225900"/>
          </a:xfrm>
          <a:prstGeom prst="curvedConnector3">
            <a:avLst>
              <a:gd fmla="val 50000" name="adj1"/>
            </a:avLst>
          </a:prstGeom>
          <a:noFill/>
          <a:ln cap="flat" cmpd="sng" w="9525">
            <a:solidFill>
              <a:srgbClr val="1C4587"/>
            </a:solidFill>
            <a:prstDash val="solid"/>
            <a:round/>
            <a:headEnd len="med" w="med" type="none"/>
            <a:tailEnd len="med" w="med" type="triangle"/>
          </a:ln>
        </p:spPr>
      </p:cxnSp>
      <p:sp>
        <p:nvSpPr>
          <p:cNvPr id="188" name="Google Shape;188;p30"/>
          <p:cNvSpPr txBox="1"/>
          <p:nvPr/>
        </p:nvSpPr>
        <p:spPr>
          <a:xfrm>
            <a:off x="759850" y="3927375"/>
            <a:ext cx="907500" cy="3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AA84F"/>
                </a:solidFill>
              </a:rPr>
              <a:t>instance</a:t>
            </a:r>
            <a:endParaRPr b="1">
              <a:solidFill>
                <a:srgbClr val="6AA84F"/>
              </a:solidFill>
            </a:endParaRPr>
          </a:p>
        </p:txBody>
      </p:sp>
      <p:sp>
        <p:nvSpPr>
          <p:cNvPr id="189" name="Google Shape;189;p30"/>
          <p:cNvSpPr txBox="1"/>
          <p:nvPr/>
        </p:nvSpPr>
        <p:spPr>
          <a:xfrm>
            <a:off x="6870350" y="3026200"/>
            <a:ext cx="2090100" cy="20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FF"/>
                </a:solidFill>
              </a:rPr>
              <a:t>statement provenance:</a:t>
            </a:r>
            <a:endParaRPr b="1" sz="1200">
              <a:solidFill>
                <a:srgbClr val="0000FF"/>
              </a:solidFill>
            </a:endParaRPr>
          </a:p>
          <a:p>
            <a:pPr indent="-304800" lvl="0" marL="457200" rtl="0" algn="l">
              <a:spcBef>
                <a:spcPts val="0"/>
              </a:spcBef>
              <a:spcAft>
                <a:spcPts val="0"/>
              </a:spcAft>
              <a:buSzPts val="1200"/>
              <a:buChar char="●"/>
            </a:pPr>
            <a:r>
              <a:rPr b="1" lang="en" sz="1200"/>
              <a:t>when was the </a:t>
            </a:r>
            <a:r>
              <a:rPr b="1" i="1" lang="en" sz="1200"/>
              <a:t>statement </a:t>
            </a:r>
            <a:r>
              <a:rPr b="1" lang="en" sz="1200"/>
              <a:t>made?</a:t>
            </a:r>
            <a:endParaRPr b="1" sz="1200"/>
          </a:p>
          <a:p>
            <a:pPr indent="-304800" lvl="0" marL="457200" rtl="0" algn="l">
              <a:spcBef>
                <a:spcPts val="0"/>
              </a:spcBef>
              <a:spcAft>
                <a:spcPts val="0"/>
              </a:spcAft>
              <a:buClr>
                <a:schemeClr val="dk1"/>
              </a:buClr>
              <a:buSzPts val="1200"/>
              <a:buChar char="●"/>
            </a:pPr>
            <a:r>
              <a:rPr b="1" lang="en" sz="1200">
                <a:solidFill>
                  <a:schemeClr val="dk1"/>
                </a:solidFill>
              </a:rPr>
              <a:t>who made the statement?</a:t>
            </a:r>
            <a:endParaRPr b="1" sz="1200">
              <a:solidFill>
                <a:schemeClr val="dk1"/>
              </a:solidFill>
            </a:endParaRPr>
          </a:p>
          <a:p>
            <a:pPr indent="-304800" lvl="0" marL="457200" rtl="0" algn="l">
              <a:spcBef>
                <a:spcPts val="0"/>
              </a:spcBef>
              <a:spcAft>
                <a:spcPts val="0"/>
              </a:spcAft>
              <a:buSzPts val="1200"/>
              <a:buChar char="●"/>
            </a:pPr>
            <a:r>
              <a:rPr b="1" lang="en" sz="1200"/>
              <a:t>how was it made?</a:t>
            </a:r>
            <a:endParaRPr b="1" sz="1200"/>
          </a:p>
          <a:p>
            <a:pPr indent="-304800" lvl="0" marL="457200" rtl="0" algn="l">
              <a:spcBef>
                <a:spcPts val="0"/>
              </a:spcBef>
              <a:spcAft>
                <a:spcPts val="0"/>
              </a:spcAft>
              <a:buSzPts val="1200"/>
              <a:buChar char="●"/>
            </a:pPr>
            <a:r>
              <a:rPr b="1" lang="en" sz="1200"/>
              <a:t>where was it reported?</a:t>
            </a:r>
            <a:endParaRPr b="1" sz="1200"/>
          </a:p>
          <a:p>
            <a:pPr indent="-304800" lvl="0" marL="457200" rtl="0" algn="l">
              <a:spcBef>
                <a:spcPts val="0"/>
              </a:spcBef>
              <a:spcAft>
                <a:spcPts val="0"/>
              </a:spcAft>
              <a:buSzPts val="1200"/>
              <a:buChar char="●"/>
            </a:pPr>
            <a:r>
              <a:rPr b="1" lang="en" sz="1200"/>
              <a:t>what are the terms of use?</a:t>
            </a:r>
            <a:endParaRPr b="1" sz="1200"/>
          </a:p>
        </p:txBody>
      </p:sp>
      <p:sp>
        <p:nvSpPr>
          <p:cNvPr id="190" name="Google Shape;190;p30"/>
          <p:cNvSpPr txBox="1"/>
          <p:nvPr/>
        </p:nvSpPr>
        <p:spPr>
          <a:xfrm>
            <a:off x="6870350" y="1043800"/>
            <a:ext cx="2137800" cy="16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rPr>
              <a:t>context</a:t>
            </a:r>
            <a:r>
              <a:rPr b="1" lang="en" sz="1200">
                <a:solidFill>
                  <a:srgbClr val="FF0000"/>
                </a:solidFill>
              </a:rPr>
              <a:t>:</a:t>
            </a:r>
            <a:endParaRPr b="1" sz="1200">
              <a:solidFill>
                <a:srgbClr val="FF0000"/>
              </a:solidFill>
            </a:endParaRPr>
          </a:p>
          <a:p>
            <a:pPr indent="-304800" lvl="0" marL="457200" rtl="0" algn="l">
              <a:spcBef>
                <a:spcPts val="0"/>
              </a:spcBef>
              <a:spcAft>
                <a:spcPts val="0"/>
              </a:spcAft>
              <a:buSzPts val="1200"/>
              <a:buChar char="●"/>
            </a:pPr>
            <a:r>
              <a:rPr b="1" lang="en" sz="1200"/>
              <a:t>when is the relation valid?</a:t>
            </a:r>
            <a:endParaRPr b="1" sz="1200"/>
          </a:p>
          <a:p>
            <a:pPr indent="-304800" lvl="0" marL="457200" rtl="0" algn="l">
              <a:spcBef>
                <a:spcPts val="0"/>
              </a:spcBef>
              <a:spcAft>
                <a:spcPts val="0"/>
              </a:spcAft>
              <a:buSzPts val="1200"/>
              <a:buChar char="●"/>
            </a:pPr>
            <a:r>
              <a:rPr b="1" lang="en" sz="1200"/>
              <a:t>how did it come into existence?</a:t>
            </a:r>
            <a:endParaRPr b="1" sz="1200"/>
          </a:p>
          <a:p>
            <a:pPr indent="-304800" lvl="0" marL="457200" rtl="0" algn="l">
              <a:spcBef>
                <a:spcPts val="0"/>
              </a:spcBef>
              <a:spcAft>
                <a:spcPts val="0"/>
              </a:spcAft>
              <a:buSzPts val="1200"/>
              <a:buChar char="●"/>
            </a:pPr>
            <a:r>
              <a:rPr b="1" lang="en" sz="1200"/>
              <a:t>who or what was involved?</a:t>
            </a:r>
            <a:endParaRPr b="1"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Google Shape;195;p31"/>
          <p:cNvPicPr preferRelativeResize="0"/>
          <p:nvPr/>
        </p:nvPicPr>
        <p:blipFill>
          <a:blip r:embed="rId3">
            <a:alphaModFix/>
          </a:blip>
          <a:stretch>
            <a:fillRect/>
          </a:stretch>
        </p:blipFill>
        <p:spPr>
          <a:xfrm>
            <a:off x="81200" y="191250"/>
            <a:ext cx="6977949" cy="4757125"/>
          </a:xfrm>
          <a:prstGeom prst="rect">
            <a:avLst/>
          </a:prstGeom>
          <a:noFill/>
          <a:ln>
            <a:noFill/>
          </a:ln>
        </p:spPr>
      </p:pic>
      <p:pic>
        <p:nvPicPr>
          <p:cNvPr id="196" name="Google Shape;196;p31"/>
          <p:cNvPicPr preferRelativeResize="0"/>
          <p:nvPr/>
        </p:nvPicPr>
        <p:blipFill>
          <a:blip r:embed="rId4">
            <a:alphaModFix/>
          </a:blip>
          <a:stretch>
            <a:fillRect/>
          </a:stretch>
        </p:blipFill>
        <p:spPr>
          <a:xfrm>
            <a:off x="7315568" y="0"/>
            <a:ext cx="1394914"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Lecture outline</a:t>
            </a:r>
            <a:endParaRPr>
              <a:solidFill>
                <a:srgbClr val="1C4587"/>
              </a:solidFill>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Course logistics</a:t>
            </a:r>
            <a:endParaRPr/>
          </a:p>
          <a:p>
            <a:pPr indent="-342900" lvl="0" marL="457200" rtl="0" algn="l">
              <a:spcBef>
                <a:spcPts val="0"/>
              </a:spcBef>
              <a:spcAft>
                <a:spcPts val="0"/>
              </a:spcAft>
              <a:buSzPts val="1800"/>
              <a:buAutoNum type="arabicPeriod"/>
            </a:pPr>
            <a:r>
              <a:rPr lang="en"/>
              <a:t>The ‘What’ and ‘Why’ of knowledge graphs</a:t>
            </a:r>
            <a:endParaRPr/>
          </a:p>
          <a:p>
            <a:pPr indent="-342900" lvl="0" marL="457200" rtl="0" algn="l">
              <a:spcBef>
                <a:spcPts val="0"/>
              </a:spcBef>
              <a:spcAft>
                <a:spcPts val="0"/>
              </a:spcAft>
              <a:buSzPts val="1800"/>
              <a:buAutoNum type="arabicPeriod"/>
            </a:pPr>
            <a:r>
              <a:rPr lang="en"/>
              <a:t>Applications of</a:t>
            </a:r>
            <a:r>
              <a:rPr lang="en"/>
              <a:t> knowledge graphs</a:t>
            </a:r>
            <a:endParaRPr/>
          </a:p>
          <a:p>
            <a:pPr indent="-342900" lvl="0" marL="457200" rtl="0" algn="l">
              <a:spcBef>
                <a:spcPts val="0"/>
              </a:spcBef>
              <a:spcAft>
                <a:spcPts val="0"/>
              </a:spcAft>
              <a:buSzPts val="1800"/>
              <a:buAutoNum type="arabicPeriod"/>
            </a:pPr>
            <a:r>
              <a:rPr lang="en"/>
              <a:t>Knowledge graph representations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2"/>
          <p:cNvSpPr txBox="1"/>
          <p:nvPr>
            <p:ph idx="1" type="body"/>
          </p:nvPr>
        </p:nvSpPr>
        <p:spPr>
          <a:xfrm>
            <a:off x="311700" y="1337500"/>
            <a:ext cx="8520600" cy="33750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33333"/>
              </a:buClr>
              <a:buSzPts val="1800"/>
              <a:buChar char="●"/>
            </a:pPr>
            <a:r>
              <a:rPr lang="en">
                <a:solidFill>
                  <a:srgbClr val="333333"/>
                </a:solidFill>
                <a:highlight>
                  <a:srgbClr val="FFFFFF"/>
                </a:highlight>
              </a:rPr>
              <a:t>C</a:t>
            </a:r>
            <a:r>
              <a:rPr lang="en">
                <a:solidFill>
                  <a:srgbClr val="333333"/>
                </a:solidFill>
                <a:highlight>
                  <a:srgbClr val="FFFFFF"/>
                </a:highlight>
              </a:rPr>
              <a:t>rowdsourced community effort to extract structured content from information created in various Wikimedia projects</a:t>
            </a:r>
            <a:endParaRPr>
              <a:solidFill>
                <a:srgbClr val="333333"/>
              </a:solidFill>
              <a:highlight>
                <a:srgbClr val="FFFFFF"/>
              </a:highlight>
            </a:endParaRPr>
          </a:p>
          <a:p>
            <a:pPr indent="-342900" lvl="0" marL="457200" marR="0" rtl="0" algn="l">
              <a:lnSpc>
                <a:spcPct val="115000"/>
              </a:lnSpc>
              <a:spcBef>
                <a:spcPts val="0"/>
              </a:spcBef>
              <a:spcAft>
                <a:spcPts val="0"/>
              </a:spcAft>
              <a:buClr>
                <a:srgbClr val="333333"/>
              </a:buClr>
              <a:buSzPts val="1800"/>
              <a:buChar char="●"/>
            </a:pPr>
            <a:r>
              <a:rPr lang="en">
                <a:solidFill>
                  <a:srgbClr val="333333"/>
                </a:solidFill>
                <a:highlight>
                  <a:srgbClr val="FFFFFF"/>
                </a:highlight>
              </a:rPr>
              <a:t>Structured information resembles an open knowledge graph which is available for everyone on the Web</a:t>
            </a:r>
            <a:endParaRPr>
              <a:solidFill>
                <a:srgbClr val="333333"/>
              </a:solidFill>
              <a:highlight>
                <a:srgbClr val="FFFFFF"/>
              </a:highlight>
            </a:endParaRPr>
          </a:p>
          <a:p>
            <a:pPr indent="-342900" lvl="0" marL="457200" marR="0" rtl="0" algn="l">
              <a:lnSpc>
                <a:spcPct val="115000"/>
              </a:lnSpc>
              <a:spcBef>
                <a:spcPts val="0"/>
              </a:spcBef>
              <a:spcAft>
                <a:spcPts val="0"/>
              </a:spcAft>
              <a:buClr>
                <a:srgbClr val="333333"/>
              </a:buClr>
              <a:buSzPts val="1800"/>
              <a:buChar char="●"/>
            </a:pPr>
            <a:r>
              <a:rPr lang="en">
                <a:solidFill>
                  <a:srgbClr val="333333"/>
                </a:solidFill>
                <a:highlight>
                  <a:srgbClr val="FFFFFF"/>
                </a:highlight>
              </a:rPr>
              <a:t>English version of the DBpedia knowledge base describes </a:t>
            </a:r>
            <a:endParaRPr>
              <a:solidFill>
                <a:srgbClr val="333333"/>
              </a:solidFill>
              <a:highlight>
                <a:srgbClr val="FFFFFF"/>
              </a:highlight>
            </a:endParaRPr>
          </a:p>
          <a:p>
            <a:pPr indent="-317500" lvl="1" marL="914400" marR="0" rtl="0" algn="l">
              <a:lnSpc>
                <a:spcPct val="115000"/>
              </a:lnSpc>
              <a:spcBef>
                <a:spcPts val="0"/>
              </a:spcBef>
              <a:spcAft>
                <a:spcPts val="0"/>
              </a:spcAft>
              <a:buClr>
                <a:srgbClr val="333333"/>
              </a:buClr>
              <a:buSzPts val="1400"/>
              <a:buChar char="○"/>
            </a:pPr>
            <a:r>
              <a:rPr lang="en" sz="1800">
                <a:solidFill>
                  <a:srgbClr val="333333"/>
                </a:solidFill>
                <a:highlight>
                  <a:srgbClr val="FFFFFF"/>
                </a:highlight>
              </a:rPr>
              <a:t>4.58 million things, </a:t>
            </a:r>
            <a:endParaRPr sz="1800">
              <a:solidFill>
                <a:srgbClr val="333333"/>
              </a:solidFill>
              <a:highlight>
                <a:srgbClr val="FFFFFF"/>
              </a:highlight>
            </a:endParaRPr>
          </a:p>
          <a:p>
            <a:pPr indent="-317500" lvl="1" marL="914400" marR="0" rtl="0" algn="l">
              <a:lnSpc>
                <a:spcPct val="115000"/>
              </a:lnSpc>
              <a:spcBef>
                <a:spcPts val="0"/>
              </a:spcBef>
              <a:spcAft>
                <a:spcPts val="0"/>
              </a:spcAft>
              <a:buClr>
                <a:srgbClr val="333333"/>
              </a:buClr>
              <a:buSzPts val="1400"/>
              <a:buChar char="○"/>
            </a:pPr>
            <a:r>
              <a:rPr lang="en" sz="1800">
                <a:solidFill>
                  <a:srgbClr val="333333"/>
                </a:solidFill>
                <a:highlight>
                  <a:srgbClr val="FFFFFF"/>
                </a:highlight>
              </a:rPr>
              <a:t>out of which 4.22 million are classified in a consistent </a:t>
            </a:r>
            <a:r>
              <a:rPr lang="en" sz="1800">
                <a:solidFill>
                  <a:srgbClr val="333333"/>
                </a:solidFill>
                <a:highlight>
                  <a:srgbClr val="FFFFFF"/>
                </a:highlight>
                <a:uFill>
                  <a:noFill/>
                </a:uFill>
                <a:hlinkClick r:id="rId3"/>
              </a:rPr>
              <a:t>ontology</a:t>
            </a:r>
            <a:r>
              <a:rPr lang="en" sz="1800">
                <a:solidFill>
                  <a:srgbClr val="333333"/>
                </a:solidFill>
                <a:highlight>
                  <a:srgbClr val="FFFFFF"/>
                </a:highlight>
              </a:rPr>
              <a:t>, </a:t>
            </a:r>
            <a:endParaRPr sz="1800">
              <a:solidFill>
                <a:srgbClr val="333333"/>
              </a:solidFill>
              <a:highlight>
                <a:srgbClr val="FFFFFF"/>
              </a:highlight>
            </a:endParaRPr>
          </a:p>
          <a:p>
            <a:pPr indent="-317500" lvl="1" marL="914400" marR="0" rtl="0" algn="l">
              <a:lnSpc>
                <a:spcPct val="115000"/>
              </a:lnSpc>
              <a:spcBef>
                <a:spcPts val="0"/>
              </a:spcBef>
              <a:spcAft>
                <a:spcPts val="0"/>
              </a:spcAft>
              <a:buClr>
                <a:srgbClr val="333333"/>
              </a:buClr>
              <a:buSzPts val="1400"/>
              <a:buChar char="○"/>
            </a:pPr>
            <a:r>
              <a:rPr lang="en" sz="1800">
                <a:solidFill>
                  <a:srgbClr val="333333"/>
                </a:solidFill>
                <a:highlight>
                  <a:srgbClr val="FFFFFF"/>
                </a:highlight>
              </a:rPr>
              <a:t>including 1,445,000 persons, 735,000 places , 241,000 organizations etc.</a:t>
            </a:r>
            <a:endParaRPr>
              <a:solidFill>
                <a:srgbClr val="333333"/>
              </a:solidFill>
              <a:highlight>
                <a:srgbClr val="FFFFFF"/>
              </a:highlight>
            </a:endParaRPr>
          </a:p>
          <a:p>
            <a:pPr indent="-342900" lvl="0" marL="457200" rtl="0" algn="l">
              <a:spcBef>
                <a:spcPts val="0"/>
              </a:spcBef>
              <a:spcAft>
                <a:spcPts val="0"/>
              </a:spcAft>
              <a:buClr>
                <a:srgbClr val="333333"/>
              </a:buClr>
              <a:buSzPts val="1800"/>
              <a:buChar char="●"/>
            </a:pPr>
            <a:r>
              <a:rPr lang="en">
                <a:solidFill>
                  <a:srgbClr val="333333"/>
                </a:solidFill>
                <a:highlight>
                  <a:srgbClr val="FFFFFF"/>
                </a:highlight>
              </a:rPr>
              <a:t>Localized versions of DBpedia in 125 languages</a:t>
            </a:r>
            <a:endParaRPr>
              <a:solidFill>
                <a:srgbClr val="333333"/>
              </a:solidFill>
              <a:highlight>
                <a:srgbClr val="FFFFFF"/>
              </a:highlight>
            </a:endParaRPr>
          </a:p>
          <a:p>
            <a:pPr indent="-317500" lvl="1" marL="914400" rtl="0" algn="l">
              <a:spcBef>
                <a:spcPts val="0"/>
              </a:spcBef>
              <a:spcAft>
                <a:spcPts val="0"/>
              </a:spcAft>
              <a:buClr>
                <a:srgbClr val="333333"/>
              </a:buClr>
              <a:buSzPts val="1400"/>
              <a:buChar char="○"/>
            </a:pPr>
            <a:r>
              <a:rPr lang="en" sz="1800">
                <a:solidFill>
                  <a:srgbClr val="333333"/>
                </a:solidFill>
                <a:highlight>
                  <a:srgbClr val="FFFFFF"/>
                </a:highlight>
              </a:rPr>
              <a:t>8.8 billion fact, large-scale-cross-domain knowledge graph</a:t>
            </a:r>
            <a:endParaRPr>
              <a:solidFill>
                <a:srgbClr val="333333"/>
              </a:solidFill>
              <a:highlight>
                <a:srgbClr val="FFFFFF"/>
              </a:highlight>
            </a:endParaRPr>
          </a:p>
        </p:txBody>
      </p:sp>
      <p:pic>
        <p:nvPicPr>
          <p:cNvPr id="202" name="Google Shape;202;p32"/>
          <p:cNvPicPr preferRelativeResize="0"/>
          <p:nvPr/>
        </p:nvPicPr>
        <p:blipFill>
          <a:blip r:embed="rId4">
            <a:alphaModFix/>
          </a:blip>
          <a:stretch>
            <a:fillRect/>
          </a:stretch>
        </p:blipFill>
        <p:spPr>
          <a:xfrm>
            <a:off x="3766175" y="67375"/>
            <a:ext cx="1995000" cy="12289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id="207" name="Google Shape;207;p33"/>
          <p:cNvPicPr preferRelativeResize="0"/>
          <p:nvPr/>
        </p:nvPicPr>
        <p:blipFill>
          <a:blip r:embed="rId3">
            <a:alphaModFix/>
          </a:blip>
          <a:stretch>
            <a:fillRect/>
          </a:stretch>
        </p:blipFill>
        <p:spPr>
          <a:xfrm>
            <a:off x="410700" y="0"/>
            <a:ext cx="6780901" cy="4991099"/>
          </a:xfrm>
          <a:prstGeom prst="rect">
            <a:avLst/>
          </a:prstGeom>
          <a:noFill/>
          <a:ln>
            <a:noFill/>
          </a:ln>
        </p:spPr>
      </p:pic>
      <p:sp>
        <p:nvSpPr>
          <p:cNvPr id="208" name="Google Shape;208;p33"/>
          <p:cNvSpPr txBox="1"/>
          <p:nvPr/>
        </p:nvSpPr>
        <p:spPr>
          <a:xfrm>
            <a:off x="4045500" y="3299300"/>
            <a:ext cx="5098500" cy="6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u="sng"/>
              <a:t>http://dbpedia.org/page/Maastricht</a:t>
            </a:r>
            <a:endParaRPr i="1" sz="2400" u="sng"/>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4" name="Google Shape;214;p34"/>
          <p:cNvPicPr preferRelativeResize="0"/>
          <p:nvPr/>
        </p:nvPicPr>
        <p:blipFill>
          <a:blip r:embed="rId3">
            <a:alphaModFix/>
          </a:blip>
          <a:stretch>
            <a:fillRect/>
          </a:stretch>
        </p:blipFill>
        <p:spPr>
          <a:xfrm>
            <a:off x="0" y="612321"/>
            <a:ext cx="9143999" cy="391885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35"/>
          <p:cNvPicPr preferRelativeResize="0"/>
          <p:nvPr/>
        </p:nvPicPr>
        <p:blipFill>
          <a:blip r:embed="rId3">
            <a:alphaModFix/>
          </a:blip>
          <a:stretch>
            <a:fillRect/>
          </a:stretch>
        </p:blipFill>
        <p:spPr>
          <a:xfrm>
            <a:off x="4189200" y="1834337"/>
            <a:ext cx="779275" cy="779275"/>
          </a:xfrm>
          <a:prstGeom prst="rect">
            <a:avLst/>
          </a:prstGeom>
          <a:noFill/>
          <a:ln>
            <a:noFill/>
          </a:ln>
        </p:spPr>
      </p:pic>
      <p:pic>
        <p:nvPicPr>
          <p:cNvPr id="220" name="Google Shape;220;p35"/>
          <p:cNvPicPr preferRelativeResize="0"/>
          <p:nvPr/>
        </p:nvPicPr>
        <p:blipFill>
          <a:blip r:embed="rId4">
            <a:alphaModFix/>
          </a:blip>
          <a:stretch>
            <a:fillRect/>
          </a:stretch>
        </p:blipFill>
        <p:spPr>
          <a:xfrm>
            <a:off x="3811550" y="2353463"/>
            <a:ext cx="1629400" cy="955700"/>
          </a:xfrm>
          <a:prstGeom prst="rect">
            <a:avLst/>
          </a:prstGeom>
          <a:noFill/>
          <a:ln>
            <a:noFill/>
          </a:ln>
        </p:spPr>
      </p:pic>
      <p:pic>
        <p:nvPicPr>
          <p:cNvPr id="221" name="Google Shape;221;p35"/>
          <p:cNvPicPr preferRelativeResize="0"/>
          <p:nvPr/>
        </p:nvPicPr>
        <p:blipFill>
          <a:blip r:embed="rId5">
            <a:alphaModFix/>
          </a:blip>
          <a:stretch>
            <a:fillRect/>
          </a:stretch>
        </p:blipFill>
        <p:spPr>
          <a:xfrm>
            <a:off x="489775" y="329813"/>
            <a:ext cx="1624024" cy="2101520"/>
          </a:xfrm>
          <a:prstGeom prst="rect">
            <a:avLst/>
          </a:prstGeom>
          <a:noFill/>
          <a:ln>
            <a:noFill/>
          </a:ln>
        </p:spPr>
      </p:pic>
      <p:pic>
        <p:nvPicPr>
          <p:cNvPr id="222" name="Google Shape;222;p35"/>
          <p:cNvPicPr preferRelativeResize="0"/>
          <p:nvPr/>
        </p:nvPicPr>
        <p:blipFill>
          <a:blip r:embed="rId6">
            <a:alphaModFix/>
          </a:blip>
          <a:stretch>
            <a:fillRect/>
          </a:stretch>
        </p:blipFill>
        <p:spPr>
          <a:xfrm>
            <a:off x="2503500" y="110339"/>
            <a:ext cx="2902176" cy="1647361"/>
          </a:xfrm>
          <a:prstGeom prst="rect">
            <a:avLst/>
          </a:prstGeom>
          <a:noFill/>
          <a:ln>
            <a:noFill/>
          </a:ln>
        </p:spPr>
      </p:pic>
      <p:pic>
        <p:nvPicPr>
          <p:cNvPr id="223" name="Google Shape;223;p35"/>
          <p:cNvPicPr preferRelativeResize="0"/>
          <p:nvPr/>
        </p:nvPicPr>
        <p:blipFill>
          <a:blip r:embed="rId7">
            <a:alphaModFix/>
          </a:blip>
          <a:stretch>
            <a:fillRect/>
          </a:stretch>
        </p:blipFill>
        <p:spPr>
          <a:xfrm>
            <a:off x="2053600" y="3827072"/>
            <a:ext cx="2178025" cy="929291"/>
          </a:xfrm>
          <a:prstGeom prst="rect">
            <a:avLst/>
          </a:prstGeom>
          <a:noFill/>
          <a:ln>
            <a:noFill/>
          </a:ln>
        </p:spPr>
      </p:pic>
      <p:pic>
        <p:nvPicPr>
          <p:cNvPr id="224" name="Google Shape;224;p35"/>
          <p:cNvPicPr preferRelativeResize="0"/>
          <p:nvPr/>
        </p:nvPicPr>
        <p:blipFill>
          <a:blip r:embed="rId8">
            <a:alphaModFix/>
          </a:blip>
          <a:stretch>
            <a:fillRect/>
          </a:stretch>
        </p:blipFill>
        <p:spPr>
          <a:xfrm>
            <a:off x="5710600" y="1881850"/>
            <a:ext cx="2934788" cy="3152424"/>
          </a:xfrm>
          <a:prstGeom prst="rect">
            <a:avLst/>
          </a:prstGeom>
          <a:noFill/>
          <a:ln>
            <a:noFill/>
          </a:ln>
        </p:spPr>
      </p:pic>
      <p:pic>
        <p:nvPicPr>
          <p:cNvPr id="225" name="Google Shape;225;p35"/>
          <p:cNvPicPr preferRelativeResize="0"/>
          <p:nvPr/>
        </p:nvPicPr>
        <p:blipFill>
          <a:blip r:embed="rId9">
            <a:alphaModFix/>
          </a:blip>
          <a:stretch>
            <a:fillRect/>
          </a:stretch>
        </p:blipFill>
        <p:spPr>
          <a:xfrm>
            <a:off x="199875" y="3868626"/>
            <a:ext cx="852350" cy="525051"/>
          </a:xfrm>
          <a:prstGeom prst="rect">
            <a:avLst/>
          </a:prstGeom>
          <a:noFill/>
          <a:ln>
            <a:noFill/>
          </a:ln>
        </p:spPr>
      </p:pic>
      <p:pic>
        <p:nvPicPr>
          <p:cNvPr id="226" name="Google Shape;226;p35"/>
          <p:cNvPicPr preferRelativeResize="0"/>
          <p:nvPr/>
        </p:nvPicPr>
        <p:blipFill>
          <a:blip r:embed="rId10">
            <a:alphaModFix/>
          </a:blip>
          <a:stretch>
            <a:fillRect/>
          </a:stretch>
        </p:blipFill>
        <p:spPr>
          <a:xfrm>
            <a:off x="6188550" y="290250"/>
            <a:ext cx="964350" cy="1287550"/>
          </a:xfrm>
          <a:prstGeom prst="rect">
            <a:avLst/>
          </a:prstGeom>
          <a:noFill/>
          <a:ln>
            <a:noFill/>
          </a:ln>
        </p:spPr>
      </p:pic>
      <p:pic>
        <p:nvPicPr>
          <p:cNvPr id="227" name="Google Shape;227;p35"/>
          <p:cNvPicPr preferRelativeResize="0"/>
          <p:nvPr/>
        </p:nvPicPr>
        <p:blipFill>
          <a:blip r:embed="rId11">
            <a:alphaModFix/>
          </a:blip>
          <a:stretch>
            <a:fillRect/>
          </a:stretch>
        </p:blipFill>
        <p:spPr>
          <a:xfrm>
            <a:off x="265450" y="2702350"/>
            <a:ext cx="1355603" cy="955700"/>
          </a:xfrm>
          <a:prstGeom prst="rect">
            <a:avLst/>
          </a:prstGeom>
          <a:noFill/>
          <a:ln>
            <a:noFill/>
          </a:ln>
        </p:spPr>
      </p:pic>
      <p:pic>
        <p:nvPicPr>
          <p:cNvPr id="228" name="Google Shape;228;p35"/>
          <p:cNvPicPr preferRelativeResize="0"/>
          <p:nvPr/>
        </p:nvPicPr>
        <p:blipFill>
          <a:blip r:embed="rId12">
            <a:alphaModFix/>
          </a:blip>
          <a:stretch>
            <a:fillRect/>
          </a:stretch>
        </p:blipFill>
        <p:spPr>
          <a:xfrm>
            <a:off x="1876944" y="2881369"/>
            <a:ext cx="1593975" cy="819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6"/>
          <p:cNvSpPr txBox="1"/>
          <p:nvPr/>
        </p:nvSpPr>
        <p:spPr>
          <a:xfrm>
            <a:off x="628550" y="1965350"/>
            <a:ext cx="8206500" cy="10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1C4587"/>
                </a:solidFill>
              </a:rPr>
              <a:t>What are they used for?</a:t>
            </a:r>
            <a:endParaRPr sz="4800">
              <a:solidFill>
                <a:srgbClr val="1C4587"/>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Query </a:t>
            </a:r>
            <a:r>
              <a:rPr lang="en">
                <a:solidFill>
                  <a:srgbClr val="1C4587"/>
                </a:solidFill>
              </a:rPr>
              <a:t>Answering </a:t>
            </a:r>
            <a:endParaRPr>
              <a:solidFill>
                <a:srgbClr val="1C4587"/>
              </a:solidFill>
            </a:endParaRPr>
          </a:p>
        </p:txBody>
      </p:sp>
      <p:pic>
        <p:nvPicPr>
          <p:cNvPr id="239" name="Google Shape;239;p37"/>
          <p:cNvPicPr preferRelativeResize="0"/>
          <p:nvPr/>
        </p:nvPicPr>
        <p:blipFill>
          <a:blip r:embed="rId3">
            <a:alphaModFix/>
          </a:blip>
          <a:stretch>
            <a:fillRect/>
          </a:stretch>
        </p:blipFill>
        <p:spPr>
          <a:xfrm>
            <a:off x="458950" y="1554183"/>
            <a:ext cx="5880199" cy="2505708"/>
          </a:xfrm>
          <a:prstGeom prst="rect">
            <a:avLst/>
          </a:prstGeom>
          <a:noFill/>
          <a:ln>
            <a:noFill/>
          </a:ln>
        </p:spPr>
      </p:pic>
      <p:pic>
        <p:nvPicPr>
          <p:cNvPr id="240" name="Google Shape;240;p37"/>
          <p:cNvPicPr preferRelativeResize="0"/>
          <p:nvPr/>
        </p:nvPicPr>
        <p:blipFill>
          <a:blip r:embed="rId4">
            <a:alphaModFix/>
          </a:blip>
          <a:stretch>
            <a:fillRect/>
          </a:stretch>
        </p:blipFill>
        <p:spPr>
          <a:xfrm>
            <a:off x="6554846" y="1007313"/>
            <a:ext cx="2027558" cy="3599426"/>
          </a:xfrm>
          <a:prstGeom prst="rect">
            <a:avLst/>
          </a:prstGeom>
          <a:noFill/>
          <a:ln>
            <a:noFill/>
          </a:ln>
        </p:spPr>
      </p:pic>
      <p:sp>
        <p:nvSpPr>
          <p:cNvPr id="241" name="Google Shape;241;p37"/>
          <p:cNvSpPr txBox="1"/>
          <p:nvPr/>
        </p:nvSpPr>
        <p:spPr>
          <a:xfrm>
            <a:off x="6702375" y="4606738"/>
            <a:ext cx="1732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kgtutorial.github.io</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Recommendations</a:t>
            </a:r>
            <a:endParaRPr>
              <a:solidFill>
                <a:srgbClr val="1C4587"/>
              </a:solidFill>
            </a:endParaRPr>
          </a:p>
        </p:txBody>
      </p:sp>
      <p:pic>
        <p:nvPicPr>
          <p:cNvPr id="247" name="Google Shape;247;p38"/>
          <p:cNvPicPr preferRelativeResize="0"/>
          <p:nvPr/>
        </p:nvPicPr>
        <p:blipFill>
          <a:blip r:embed="rId3">
            <a:alphaModFix/>
          </a:blip>
          <a:stretch>
            <a:fillRect/>
          </a:stretch>
        </p:blipFill>
        <p:spPr>
          <a:xfrm>
            <a:off x="1700213" y="1141650"/>
            <a:ext cx="5743575" cy="3619500"/>
          </a:xfrm>
          <a:prstGeom prst="rect">
            <a:avLst/>
          </a:prstGeom>
          <a:noFill/>
          <a:ln>
            <a:noFill/>
          </a:ln>
        </p:spPr>
      </p:pic>
      <p:sp>
        <p:nvSpPr>
          <p:cNvPr id="248" name="Google Shape;248;p38"/>
          <p:cNvSpPr txBox="1"/>
          <p:nvPr/>
        </p:nvSpPr>
        <p:spPr>
          <a:xfrm>
            <a:off x="1784100" y="4455925"/>
            <a:ext cx="2210700" cy="3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a:t>https://geomarketing.com</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Discovery science</a:t>
            </a:r>
            <a:endParaRPr>
              <a:solidFill>
                <a:srgbClr val="1C4587"/>
              </a:solidFill>
            </a:endParaRPr>
          </a:p>
        </p:txBody>
      </p:sp>
      <p:pic>
        <p:nvPicPr>
          <p:cNvPr id="254" name="Google Shape;254;p39"/>
          <p:cNvPicPr preferRelativeResize="0"/>
          <p:nvPr/>
        </p:nvPicPr>
        <p:blipFill>
          <a:blip r:embed="rId3">
            <a:alphaModFix/>
          </a:blip>
          <a:stretch>
            <a:fillRect/>
          </a:stretch>
        </p:blipFill>
        <p:spPr>
          <a:xfrm>
            <a:off x="311700" y="1017725"/>
            <a:ext cx="4651800" cy="3233026"/>
          </a:xfrm>
          <a:prstGeom prst="rect">
            <a:avLst/>
          </a:prstGeom>
          <a:noFill/>
          <a:ln>
            <a:noFill/>
          </a:ln>
        </p:spPr>
      </p:pic>
      <p:pic>
        <p:nvPicPr>
          <p:cNvPr id="255" name="Google Shape;255;p39"/>
          <p:cNvPicPr preferRelativeResize="0"/>
          <p:nvPr/>
        </p:nvPicPr>
        <p:blipFill>
          <a:blip r:embed="rId4">
            <a:alphaModFix/>
          </a:blip>
          <a:stretch>
            <a:fillRect/>
          </a:stretch>
        </p:blipFill>
        <p:spPr>
          <a:xfrm>
            <a:off x="5115900" y="1445500"/>
            <a:ext cx="4028104" cy="249364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Cybersecurity</a:t>
            </a:r>
            <a:endParaRPr>
              <a:solidFill>
                <a:srgbClr val="1C4587"/>
              </a:solidFill>
            </a:endParaRPr>
          </a:p>
        </p:txBody>
      </p:sp>
      <p:pic>
        <p:nvPicPr>
          <p:cNvPr id="261" name="Google Shape;261;p40"/>
          <p:cNvPicPr preferRelativeResize="0"/>
          <p:nvPr/>
        </p:nvPicPr>
        <p:blipFill>
          <a:blip r:embed="rId3">
            <a:alphaModFix/>
          </a:blip>
          <a:stretch>
            <a:fillRect/>
          </a:stretch>
        </p:blipFill>
        <p:spPr>
          <a:xfrm>
            <a:off x="1564063" y="1103700"/>
            <a:ext cx="6015872"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Understanding the evolution of law</a:t>
            </a:r>
            <a:endParaRPr>
              <a:solidFill>
                <a:srgbClr val="1C4587"/>
              </a:solidFill>
            </a:endParaRPr>
          </a:p>
        </p:txBody>
      </p:sp>
      <p:pic>
        <p:nvPicPr>
          <p:cNvPr id="267" name="Google Shape;267;p41"/>
          <p:cNvPicPr preferRelativeResize="0"/>
          <p:nvPr/>
        </p:nvPicPr>
        <p:blipFill>
          <a:blip r:embed="rId3">
            <a:alphaModFix/>
          </a:blip>
          <a:stretch>
            <a:fillRect/>
          </a:stretch>
        </p:blipFill>
        <p:spPr>
          <a:xfrm>
            <a:off x="1031463" y="1132950"/>
            <a:ext cx="7081074" cy="382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Course logistics</a:t>
            </a:r>
            <a:endParaRPr>
              <a:solidFill>
                <a:srgbClr val="1C4587"/>
              </a:solidFill>
            </a:endParaRPr>
          </a:p>
        </p:txBody>
      </p:sp>
      <p:sp>
        <p:nvSpPr>
          <p:cNvPr id="70" name="Google Shape;70;p15"/>
          <p:cNvSpPr txBox="1"/>
          <p:nvPr>
            <p:ph idx="1" type="body"/>
          </p:nvPr>
        </p:nvSpPr>
        <p:spPr>
          <a:xfrm>
            <a:off x="311700" y="1159550"/>
            <a:ext cx="8520600" cy="3633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Instructors: Michel Dumontier and Kody Moodley</a:t>
            </a:r>
            <a:endParaRPr/>
          </a:p>
          <a:p>
            <a:pPr indent="0" lvl="0" marL="457200" rtl="0" algn="l">
              <a:spcBef>
                <a:spcPts val="1600"/>
              </a:spcBef>
              <a:spcAft>
                <a:spcPts val="0"/>
              </a:spcAft>
              <a:buNone/>
            </a:pPr>
            <a:r>
              <a:rPr lang="en"/>
              <a:t>Teaching assistants: </a:t>
            </a:r>
            <a:endParaRPr/>
          </a:p>
          <a:p>
            <a:pPr indent="-317500" lvl="1" marL="914400" rtl="0" algn="l">
              <a:spcBef>
                <a:spcPts val="1600"/>
              </a:spcBef>
              <a:spcAft>
                <a:spcPts val="0"/>
              </a:spcAft>
              <a:buSzPts val="1400"/>
              <a:buChar char="○"/>
            </a:pPr>
            <a:r>
              <a:rPr lang="en"/>
              <a:t>Amrapali Zaveri (Knowledge graph quality)</a:t>
            </a:r>
            <a:endParaRPr/>
          </a:p>
          <a:p>
            <a:pPr indent="-317500" lvl="1" marL="914400" rtl="0" algn="l">
              <a:spcBef>
                <a:spcPts val="0"/>
              </a:spcBef>
              <a:spcAft>
                <a:spcPts val="0"/>
              </a:spcAft>
              <a:buSzPts val="1400"/>
              <a:buChar char="○"/>
            </a:pPr>
            <a:r>
              <a:rPr lang="en"/>
              <a:t>Vincent Emonet (Knowledge graph construction &amp; querying)</a:t>
            </a:r>
            <a:endParaRPr/>
          </a:p>
          <a:p>
            <a:pPr indent="-317500" lvl="1" marL="914400" rtl="0" algn="l">
              <a:spcBef>
                <a:spcPts val="0"/>
              </a:spcBef>
              <a:spcAft>
                <a:spcPts val="0"/>
              </a:spcAft>
              <a:buSzPts val="1400"/>
              <a:buChar char="○"/>
            </a:pPr>
            <a:r>
              <a:rPr lang="en"/>
              <a:t>Remzi Celebi (Knowledge graph completion)</a:t>
            </a:r>
            <a:endParaRPr/>
          </a:p>
          <a:p>
            <a:pPr indent="-317500" lvl="1" marL="914400" rtl="0" algn="l">
              <a:spcBef>
                <a:spcPts val="0"/>
              </a:spcBef>
              <a:spcAft>
                <a:spcPts val="0"/>
              </a:spcAft>
              <a:buSzPts val="1400"/>
              <a:buChar char="○"/>
            </a:pPr>
            <a:r>
              <a:rPr lang="en"/>
              <a:t>Ricardo Moreira Da Rocha De Miranda Azevedo (FAIR knowledge graphs)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Building a smarter </a:t>
            </a:r>
            <a:r>
              <a:rPr lang="en">
                <a:solidFill>
                  <a:srgbClr val="1C4587"/>
                </a:solidFill>
              </a:rPr>
              <a:t>AI</a:t>
            </a:r>
            <a:endParaRPr>
              <a:solidFill>
                <a:srgbClr val="1C4587"/>
              </a:solidFill>
            </a:endParaRPr>
          </a:p>
        </p:txBody>
      </p:sp>
      <p:sp>
        <p:nvSpPr>
          <p:cNvPr id="273" name="Google Shape;273;p42"/>
          <p:cNvSpPr txBox="1"/>
          <p:nvPr/>
        </p:nvSpPr>
        <p:spPr>
          <a:xfrm>
            <a:off x="1111825" y="4433550"/>
            <a:ext cx="7369800" cy="6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u="sng"/>
              <a:t>http://www.aaai.org/Magazine/Watson/watson.php</a:t>
            </a:r>
            <a:endParaRPr i="1" sz="2400" u="sng"/>
          </a:p>
        </p:txBody>
      </p:sp>
      <p:pic>
        <p:nvPicPr>
          <p:cNvPr id="274" name="Google Shape;274;p42"/>
          <p:cNvPicPr preferRelativeResize="0"/>
          <p:nvPr/>
        </p:nvPicPr>
        <p:blipFill>
          <a:blip r:embed="rId3">
            <a:alphaModFix/>
          </a:blip>
          <a:stretch>
            <a:fillRect/>
          </a:stretch>
        </p:blipFill>
        <p:spPr>
          <a:xfrm>
            <a:off x="402875" y="1189175"/>
            <a:ext cx="3810000" cy="2857500"/>
          </a:xfrm>
          <a:prstGeom prst="rect">
            <a:avLst/>
          </a:prstGeom>
          <a:noFill/>
          <a:ln>
            <a:noFill/>
          </a:ln>
        </p:spPr>
      </p:pic>
      <p:sp>
        <p:nvSpPr>
          <p:cNvPr id="275" name="Google Shape;275;p42"/>
          <p:cNvSpPr txBox="1"/>
          <p:nvPr/>
        </p:nvSpPr>
        <p:spPr>
          <a:xfrm>
            <a:off x="4300775" y="905375"/>
            <a:ext cx="4628700" cy="3077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IBM Research undertook a challenge to build a computer system that could compete at the human champion level in real time on the American TV quiz show, Jeopardy</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Led to building of the DeepQA architecture and the implementation of Watson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DeepQA leverages semistructured and structured content, which include databases, taxonomies, and ontologies, such as DBpedia, WordNet and the Yago ontology</a:t>
            </a:r>
            <a:endParaRPr>
              <a:solidFill>
                <a:srgbClr val="5E5E5E"/>
              </a:solidFill>
              <a:highlight>
                <a:srgbClr val="FFFFFF"/>
              </a:highlight>
              <a:latin typeface="Verdana"/>
              <a:ea typeface="Verdana"/>
              <a:cs typeface="Verdana"/>
              <a:sym typeface="Verdan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3"/>
          <p:cNvSpPr txBox="1"/>
          <p:nvPr/>
        </p:nvSpPr>
        <p:spPr>
          <a:xfrm>
            <a:off x="483750" y="1867500"/>
            <a:ext cx="8176500" cy="140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1C4587"/>
                </a:solidFill>
              </a:rPr>
              <a:t>Why represent knowledge </a:t>
            </a:r>
            <a:endParaRPr sz="4800">
              <a:solidFill>
                <a:srgbClr val="1C4587"/>
              </a:solidFill>
            </a:endParaRPr>
          </a:p>
          <a:p>
            <a:pPr indent="0" lvl="0" marL="0" rtl="0" algn="ctr">
              <a:spcBef>
                <a:spcPts val="0"/>
              </a:spcBef>
              <a:spcAft>
                <a:spcPts val="0"/>
              </a:spcAft>
              <a:buNone/>
            </a:pPr>
            <a:r>
              <a:rPr lang="en" sz="4800">
                <a:solidFill>
                  <a:srgbClr val="1C4587"/>
                </a:solidFill>
              </a:rPr>
              <a:t>as graphs?</a:t>
            </a:r>
            <a:endParaRPr sz="4800">
              <a:solidFill>
                <a:srgbClr val="1C4587"/>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Accessible to humans </a:t>
            </a:r>
            <a:r>
              <a:rPr i="1" lang="en"/>
              <a:t>and </a:t>
            </a:r>
            <a:r>
              <a:rPr lang="en"/>
              <a:t>machines</a:t>
            </a:r>
            <a:endParaRPr/>
          </a:p>
          <a:p>
            <a:pPr indent="-317500" lvl="1" marL="914400" rtl="0" algn="l">
              <a:spcBef>
                <a:spcPts val="0"/>
              </a:spcBef>
              <a:spcAft>
                <a:spcPts val="0"/>
              </a:spcAft>
              <a:buSzPts val="1400"/>
              <a:buChar char="○"/>
            </a:pPr>
            <a:r>
              <a:rPr lang="en"/>
              <a:t>Graph paradigm is intuitive for humans to understand</a:t>
            </a:r>
            <a:endParaRPr/>
          </a:p>
          <a:p>
            <a:pPr indent="-317500" lvl="1" marL="914400" rtl="0" algn="l">
              <a:spcBef>
                <a:spcPts val="0"/>
              </a:spcBef>
              <a:spcAft>
                <a:spcPts val="0"/>
              </a:spcAft>
              <a:buSzPts val="1400"/>
              <a:buChar char="○"/>
            </a:pPr>
            <a:r>
              <a:rPr lang="en"/>
              <a:t>Graphs can be encoded with a formal semantics for m</a:t>
            </a:r>
            <a:r>
              <a:rPr lang="en" sz="1400"/>
              <a:t>achine</a:t>
            </a:r>
            <a:r>
              <a:rPr lang="en"/>
              <a:t> interpretation</a:t>
            </a:r>
            <a:endParaRPr sz="1400"/>
          </a:p>
          <a:p>
            <a:pPr indent="-342900" lvl="0" marL="457200" rtl="0" algn="l">
              <a:spcBef>
                <a:spcPts val="0"/>
              </a:spcBef>
              <a:spcAft>
                <a:spcPts val="0"/>
              </a:spcAft>
              <a:buSzPts val="1800"/>
              <a:buChar char="●"/>
            </a:pPr>
            <a:r>
              <a:rPr lang="en"/>
              <a:t>Facilitates integration of heterogeneous knowledge</a:t>
            </a:r>
            <a:endParaRPr/>
          </a:p>
          <a:p>
            <a:pPr indent="-317500" lvl="1" marL="914400" rtl="0" algn="l">
              <a:spcBef>
                <a:spcPts val="0"/>
              </a:spcBef>
              <a:spcAft>
                <a:spcPts val="0"/>
              </a:spcAft>
              <a:buSzPts val="1400"/>
              <a:buChar char="○"/>
            </a:pPr>
            <a:r>
              <a:rPr lang="en"/>
              <a:t>knowledge from different domains can be combined:</a:t>
            </a:r>
            <a:endParaRPr/>
          </a:p>
          <a:p>
            <a:pPr indent="-317500" lvl="2" marL="1371600" rtl="0" algn="l">
              <a:spcBef>
                <a:spcPts val="0"/>
              </a:spcBef>
              <a:spcAft>
                <a:spcPts val="0"/>
              </a:spcAft>
              <a:buSzPts val="1400"/>
              <a:buChar char="■"/>
            </a:pPr>
            <a:r>
              <a:rPr lang="en"/>
              <a:t>Use of </a:t>
            </a:r>
            <a:r>
              <a:rPr b="1" lang="en"/>
              <a:t>shared relations/vocabularies</a:t>
            </a:r>
            <a:r>
              <a:rPr lang="en"/>
              <a:t> </a:t>
            </a:r>
            <a:endParaRPr/>
          </a:p>
          <a:p>
            <a:pPr indent="-317500" lvl="2" marL="1371600" rtl="0" algn="l">
              <a:spcBef>
                <a:spcPts val="0"/>
              </a:spcBef>
              <a:spcAft>
                <a:spcPts val="0"/>
              </a:spcAft>
              <a:buSzPts val="1400"/>
              <a:buChar char="■"/>
            </a:pPr>
            <a:r>
              <a:rPr b="1" lang="en"/>
              <a:t>Creating links </a:t>
            </a:r>
            <a:r>
              <a:rPr lang="en"/>
              <a:t>between entities from different datasets</a:t>
            </a:r>
            <a:endParaRPr/>
          </a:p>
          <a:p>
            <a:pPr indent="-342900" lvl="0" marL="457200" rtl="0" algn="l">
              <a:spcBef>
                <a:spcPts val="0"/>
              </a:spcBef>
              <a:spcAft>
                <a:spcPts val="0"/>
              </a:spcAft>
              <a:buSzPts val="1800"/>
              <a:buChar char="●"/>
            </a:pPr>
            <a:r>
              <a:rPr lang="en"/>
              <a:t>Enables analysis</a:t>
            </a:r>
            <a:endParaRPr/>
          </a:p>
          <a:p>
            <a:pPr indent="-317500" lvl="1" marL="914400" rtl="0" algn="l">
              <a:spcBef>
                <a:spcPts val="0"/>
              </a:spcBef>
              <a:spcAft>
                <a:spcPts val="0"/>
              </a:spcAft>
              <a:buSzPts val="1400"/>
              <a:buChar char="○"/>
            </a:pPr>
            <a:r>
              <a:rPr lang="en"/>
              <a:t>Decades of research on graph analysis &amp; querying algorithms can be reused to explore, mine and analyse KGs</a:t>
            </a:r>
            <a:endParaRPr/>
          </a:p>
        </p:txBody>
      </p:sp>
      <p:sp>
        <p:nvSpPr>
          <p:cNvPr id="286" name="Google Shape;28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Graphs as a KR paradigm</a:t>
            </a:r>
            <a:endParaRPr>
              <a:solidFill>
                <a:srgbClr val="1C4587"/>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pic>
        <p:nvPicPr>
          <p:cNvPr id="291" name="Google Shape;291;p45"/>
          <p:cNvPicPr preferRelativeResize="0"/>
          <p:nvPr/>
        </p:nvPicPr>
        <p:blipFill>
          <a:blip r:embed="rId3">
            <a:alphaModFix/>
          </a:blip>
          <a:stretch>
            <a:fillRect/>
          </a:stretch>
        </p:blipFill>
        <p:spPr>
          <a:xfrm>
            <a:off x="1268550" y="769400"/>
            <a:ext cx="6421806" cy="3820975"/>
          </a:xfrm>
          <a:prstGeom prst="rect">
            <a:avLst/>
          </a:prstGeom>
          <a:noFill/>
          <a:ln>
            <a:noFill/>
          </a:ln>
        </p:spPr>
      </p:pic>
      <p:sp>
        <p:nvSpPr>
          <p:cNvPr id="292" name="Google Shape;292;p45"/>
          <p:cNvSpPr txBox="1"/>
          <p:nvPr/>
        </p:nvSpPr>
        <p:spPr>
          <a:xfrm>
            <a:off x="3489200" y="4116550"/>
            <a:ext cx="1362900" cy="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9900FF"/>
                </a:solidFill>
              </a:rPr>
              <a:t>social network</a:t>
            </a:r>
            <a:endParaRPr u="sng">
              <a:solidFill>
                <a:srgbClr val="9900FF"/>
              </a:solidFill>
            </a:endParaRPr>
          </a:p>
        </p:txBody>
      </p:sp>
      <p:sp>
        <p:nvSpPr>
          <p:cNvPr id="293" name="Google Shape;293;p45"/>
          <p:cNvSpPr txBox="1"/>
          <p:nvPr/>
        </p:nvSpPr>
        <p:spPr>
          <a:xfrm>
            <a:off x="1211600" y="1162100"/>
            <a:ext cx="1362900" cy="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666666"/>
                </a:solidFill>
              </a:rPr>
              <a:t>travel network</a:t>
            </a:r>
            <a:endParaRPr u="sng">
              <a:solidFill>
                <a:srgbClr val="666666"/>
              </a:solidFill>
            </a:endParaRPr>
          </a:p>
        </p:txBody>
      </p:sp>
      <p:sp>
        <p:nvSpPr>
          <p:cNvPr id="294" name="Google Shape;294;p45"/>
          <p:cNvSpPr txBox="1"/>
          <p:nvPr/>
        </p:nvSpPr>
        <p:spPr>
          <a:xfrm>
            <a:off x="4943900" y="622525"/>
            <a:ext cx="1362900" cy="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FF0000"/>
                </a:solidFill>
              </a:rPr>
              <a:t>geo-objects</a:t>
            </a:r>
            <a:endParaRPr u="sng">
              <a:solidFill>
                <a:srgbClr val="FF0000"/>
              </a:solidFill>
            </a:endParaRPr>
          </a:p>
        </p:txBody>
      </p:sp>
      <p:sp>
        <p:nvSpPr>
          <p:cNvPr id="295" name="Google Shape;295;p45"/>
          <p:cNvSpPr txBox="1"/>
          <p:nvPr/>
        </p:nvSpPr>
        <p:spPr>
          <a:xfrm>
            <a:off x="7497075" y="3027375"/>
            <a:ext cx="1362900" cy="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38761D"/>
                </a:solidFill>
              </a:rPr>
              <a:t>art history</a:t>
            </a:r>
            <a:endParaRPr u="sng">
              <a:solidFill>
                <a:srgbClr val="38761D"/>
              </a:solidFill>
            </a:endParaRPr>
          </a:p>
        </p:txBody>
      </p:sp>
      <p:sp>
        <p:nvSpPr>
          <p:cNvPr id="296" name="Google Shape;296;p45"/>
          <p:cNvSpPr/>
          <p:nvPr/>
        </p:nvSpPr>
        <p:spPr>
          <a:xfrm rot="9744461">
            <a:off x="4300150" y="2005300"/>
            <a:ext cx="225950" cy="211850"/>
          </a:xfrm>
          <a:prstGeom prst="flowChartMerg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p:nvPr/>
        </p:nvSpPr>
        <p:spPr>
          <a:xfrm rot="9744461">
            <a:off x="4913075" y="3351000"/>
            <a:ext cx="225950" cy="211850"/>
          </a:xfrm>
          <a:prstGeom prst="flowChartMerg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5"/>
          <p:cNvSpPr/>
          <p:nvPr/>
        </p:nvSpPr>
        <p:spPr>
          <a:xfrm rot="-8758998">
            <a:off x="3305700" y="2987925"/>
            <a:ext cx="225950" cy="211850"/>
          </a:xfrm>
          <a:prstGeom prst="flowChartMerg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5"/>
          <p:cNvSpPr/>
          <p:nvPr/>
        </p:nvSpPr>
        <p:spPr>
          <a:xfrm rot="-6213339">
            <a:off x="5053900" y="2465825"/>
            <a:ext cx="225950" cy="211850"/>
          </a:xfrm>
          <a:prstGeom prst="flowChartMerg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5"/>
          <p:cNvSpPr/>
          <p:nvPr/>
        </p:nvSpPr>
        <p:spPr>
          <a:xfrm rot="10800000">
            <a:off x="6500250" y="4632975"/>
            <a:ext cx="225950" cy="211850"/>
          </a:xfrm>
          <a:prstGeom prst="flowChartMerg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5"/>
          <p:cNvSpPr txBox="1"/>
          <p:nvPr/>
        </p:nvSpPr>
        <p:spPr>
          <a:xfrm>
            <a:off x="6669700" y="4555300"/>
            <a:ext cx="2022300" cy="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linking relations</a:t>
            </a:r>
            <a:endParaRPr>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pic>
        <p:nvPicPr>
          <p:cNvPr id="306" name="Google Shape;306;p46"/>
          <p:cNvPicPr preferRelativeResize="0"/>
          <p:nvPr/>
        </p:nvPicPr>
        <p:blipFill>
          <a:blip r:embed="rId3">
            <a:alphaModFix/>
          </a:blip>
          <a:stretch>
            <a:fillRect/>
          </a:stretch>
        </p:blipFill>
        <p:spPr>
          <a:xfrm>
            <a:off x="759831" y="0"/>
            <a:ext cx="7624338"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7"/>
          <p:cNvSpPr txBox="1"/>
          <p:nvPr/>
        </p:nvSpPr>
        <p:spPr>
          <a:xfrm>
            <a:off x="628950" y="2107800"/>
            <a:ext cx="7886100" cy="9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1C4587"/>
                </a:solidFill>
              </a:rPr>
              <a:t>How do we represent KGs?</a:t>
            </a:r>
            <a:endParaRPr sz="4800">
              <a:solidFill>
                <a:srgbClr val="1C4587"/>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Long history of KR &amp; graph representation</a:t>
            </a:r>
            <a:endParaRPr>
              <a:solidFill>
                <a:srgbClr val="1C4587"/>
              </a:solidFill>
            </a:endParaRPr>
          </a:p>
        </p:txBody>
      </p:sp>
      <p:sp>
        <p:nvSpPr>
          <p:cNvPr id="317" name="Google Shape;317;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Existential Graphs (1896; Peirce)</a:t>
            </a:r>
            <a:endParaRPr/>
          </a:p>
          <a:p>
            <a:pPr indent="-342900" lvl="0" marL="457200" rtl="0" algn="l">
              <a:spcBef>
                <a:spcPts val="0"/>
              </a:spcBef>
              <a:spcAft>
                <a:spcPts val="0"/>
              </a:spcAft>
              <a:buSzPts val="1800"/>
              <a:buChar char="●"/>
            </a:pPr>
            <a:r>
              <a:rPr lang="en"/>
              <a:t>Semantic Networks</a:t>
            </a:r>
            <a:endParaRPr/>
          </a:p>
          <a:p>
            <a:pPr indent="-342900" lvl="0" marL="457200" rtl="0" algn="l">
              <a:spcBef>
                <a:spcPts val="0"/>
              </a:spcBef>
              <a:spcAft>
                <a:spcPts val="0"/>
              </a:spcAft>
              <a:buSzPts val="1800"/>
              <a:buChar char="●"/>
            </a:pPr>
            <a:r>
              <a:rPr lang="en"/>
              <a:t>Conceptual Graphs</a:t>
            </a:r>
            <a:endParaRPr/>
          </a:p>
          <a:p>
            <a:pPr indent="-342900" lvl="0" marL="457200" rtl="0" algn="l">
              <a:spcBef>
                <a:spcPts val="0"/>
              </a:spcBef>
              <a:spcAft>
                <a:spcPts val="0"/>
              </a:spcAft>
              <a:buSzPts val="1800"/>
              <a:buChar char="●"/>
            </a:pPr>
            <a:r>
              <a:rPr lang="en"/>
              <a:t>Cognitive Semantic Networks</a:t>
            </a:r>
            <a:endParaRPr/>
          </a:p>
          <a:p>
            <a:pPr indent="-342900" lvl="0" marL="457200" rtl="0" algn="l">
              <a:spcBef>
                <a:spcPts val="0"/>
              </a:spcBef>
              <a:spcAft>
                <a:spcPts val="0"/>
              </a:spcAft>
              <a:buSzPts val="1800"/>
              <a:buChar char="●"/>
            </a:pPr>
            <a:r>
              <a:rPr lang="en"/>
              <a:t>Structured Inheritance Networks</a:t>
            </a:r>
            <a:endParaRPr/>
          </a:p>
          <a:p>
            <a:pPr indent="-342900" lvl="0" marL="457200" rtl="0" algn="l">
              <a:spcBef>
                <a:spcPts val="0"/>
              </a:spcBef>
              <a:spcAft>
                <a:spcPts val="0"/>
              </a:spcAft>
              <a:buSzPts val="1800"/>
              <a:buChar char="●"/>
            </a:pPr>
            <a:r>
              <a:rPr lang="en"/>
              <a:t>Multilayered Extended Semantic Networks (MultiNets)</a:t>
            </a:r>
            <a:endParaRPr/>
          </a:p>
          <a:p>
            <a:pPr indent="-342900" lvl="0" marL="457200" rtl="0" algn="l">
              <a:spcBef>
                <a:spcPts val="0"/>
              </a:spcBef>
              <a:spcAft>
                <a:spcPts val="0"/>
              </a:spcAft>
              <a:buSzPts val="1800"/>
              <a:buChar char="●"/>
            </a:pPr>
            <a:r>
              <a:rPr lang="en"/>
              <a:t>Basic Conceptual Graphs </a:t>
            </a:r>
            <a:endParaRPr/>
          </a:p>
          <a:p>
            <a:pPr indent="-342900" lvl="0" marL="457200" rtl="0" algn="l">
              <a:spcBef>
                <a:spcPts val="0"/>
              </a:spcBef>
              <a:spcAft>
                <a:spcPts val="0"/>
              </a:spcAft>
              <a:buSzPts val="1800"/>
              <a:buChar char="●"/>
            </a:pPr>
            <a:r>
              <a:rPr lang="en"/>
              <a:t>Full Conceptual Graphs</a:t>
            </a:r>
            <a:endParaRPr/>
          </a:p>
          <a:p>
            <a:pPr indent="-342900" lvl="0" marL="457200" rtl="0" algn="l">
              <a:spcBef>
                <a:spcPts val="0"/>
              </a:spcBef>
              <a:spcAft>
                <a:spcPts val="0"/>
              </a:spcAft>
              <a:buSzPts val="1800"/>
              <a:buChar char="●"/>
            </a:pPr>
            <a:r>
              <a:rPr lang="en"/>
              <a:t>Hierarchical Semantic Form</a:t>
            </a:r>
            <a:endParaRPr/>
          </a:p>
          <a:p>
            <a:pPr indent="-342900" lvl="0" marL="457200" rtl="0" algn="l">
              <a:spcBef>
                <a:spcPts val="0"/>
              </a:spcBef>
              <a:spcAft>
                <a:spcPts val="0"/>
              </a:spcAft>
              <a:buSzPts val="1800"/>
              <a:buChar char="●"/>
            </a:pPr>
            <a:r>
              <a:rPr b="1" lang="en"/>
              <a:t>Resource Description Network (RDF)</a:t>
            </a:r>
            <a:endParaRPr b="1"/>
          </a:p>
          <a:p>
            <a:pPr indent="-342900" lvl="0" marL="457200" rtl="0" algn="l">
              <a:spcBef>
                <a:spcPts val="0"/>
              </a:spcBef>
              <a:spcAft>
                <a:spcPts val="0"/>
              </a:spcAft>
              <a:buSzPts val="1800"/>
              <a:buChar char="●"/>
            </a:pPr>
            <a:r>
              <a:rPr b="1" lang="en"/>
              <a:t>Property Graph</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Resource Description Framework</a:t>
            </a:r>
            <a:endParaRPr>
              <a:solidFill>
                <a:srgbClr val="1C4587"/>
              </a:solidFill>
            </a:endParaRPr>
          </a:p>
        </p:txBody>
      </p:sp>
      <p:sp>
        <p:nvSpPr>
          <p:cNvPr id="323" name="Google Shape;323;p49"/>
          <p:cNvSpPr txBox="1"/>
          <p:nvPr>
            <p:ph idx="1" type="body"/>
          </p:nvPr>
        </p:nvSpPr>
        <p:spPr>
          <a:xfrm>
            <a:off x="311700" y="1053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Graph-based method for knowledge representation on the world wide web.</a:t>
            </a:r>
            <a:endParaRPr/>
          </a:p>
          <a:p>
            <a:pPr indent="-342900" lvl="0" marL="457200" rtl="0" algn="l">
              <a:spcBef>
                <a:spcPts val="1600"/>
              </a:spcBef>
              <a:spcAft>
                <a:spcPts val="0"/>
              </a:spcAft>
              <a:buSzPts val="1800"/>
              <a:buChar char="●"/>
            </a:pPr>
            <a:r>
              <a:rPr lang="en"/>
              <a:t>Resources (any thing) are named with </a:t>
            </a:r>
            <a:r>
              <a:rPr b="1" lang="en"/>
              <a:t>Uniform Resource Identifiers </a:t>
            </a:r>
            <a:r>
              <a:rPr lang="en"/>
              <a:t>(URI)</a:t>
            </a:r>
            <a:endParaRPr/>
          </a:p>
          <a:p>
            <a:pPr indent="-342900" lvl="0" marL="457200" rtl="0" algn="l">
              <a:spcBef>
                <a:spcPts val="0"/>
              </a:spcBef>
              <a:spcAft>
                <a:spcPts val="0"/>
              </a:spcAft>
              <a:buSzPts val="1800"/>
              <a:buChar char="●"/>
            </a:pPr>
            <a:r>
              <a:rPr lang="en"/>
              <a:t>Binary relations are directed, and expressed using a </a:t>
            </a:r>
            <a:r>
              <a:rPr i="1" lang="en"/>
              <a:t>named </a:t>
            </a:r>
            <a:r>
              <a:rPr lang="en"/>
              <a:t>property (annotations on the named property are shared in all graphs containing it).</a:t>
            </a:r>
            <a:endParaRPr/>
          </a:p>
          <a:p>
            <a:pPr indent="-342900" lvl="0" marL="457200" rtl="0" algn="l">
              <a:spcBef>
                <a:spcPts val="0"/>
              </a:spcBef>
              <a:spcAft>
                <a:spcPts val="0"/>
              </a:spcAft>
              <a:buSzPts val="1800"/>
              <a:buChar char="●"/>
            </a:pPr>
            <a:r>
              <a:rPr lang="en"/>
              <a:t>Values of relations can be a URI or a Literal</a:t>
            </a:r>
            <a:endParaRPr/>
          </a:p>
        </p:txBody>
      </p:sp>
      <p:pic>
        <p:nvPicPr>
          <p:cNvPr id="324" name="Google Shape;324;p49"/>
          <p:cNvPicPr preferRelativeResize="0"/>
          <p:nvPr/>
        </p:nvPicPr>
        <p:blipFill>
          <a:blip r:embed="rId3">
            <a:alphaModFix/>
          </a:blip>
          <a:stretch>
            <a:fillRect/>
          </a:stretch>
        </p:blipFill>
        <p:spPr>
          <a:xfrm>
            <a:off x="3226625" y="3219825"/>
            <a:ext cx="2690750" cy="1683600"/>
          </a:xfrm>
          <a:prstGeom prst="rect">
            <a:avLst/>
          </a:prstGeom>
          <a:noFill/>
          <a:ln>
            <a:noFill/>
          </a:ln>
        </p:spPr>
      </p:pic>
      <p:sp>
        <p:nvSpPr>
          <p:cNvPr id="325" name="Google Shape;325;p49"/>
          <p:cNvSpPr txBox="1"/>
          <p:nvPr/>
        </p:nvSpPr>
        <p:spPr>
          <a:xfrm>
            <a:off x="5719425" y="3587000"/>
            <a:ext cx="33540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https://en.wikipedia.org/wiki/Mona_Lisa</a:t>
            </a:r>
            <a:endParaRPr/>
          </a:p>
        </p:txBody>
      </p:sp>
      <p:sp>
        <p:nvSpPr>
          <p:cNvPr id="326" name="Google Shape;326;p49"/>
          <p:cNvSpPr txBox="1"/>
          <p:nvPr/>
        </p:nvSpPr>
        <p:spPr>
          <a:xfrm>
            <a:off x="1825850" y="3626425"/>
            <a:ext cx="20337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http://bob.info/me</a:t>
            </a:r>
            <a:endParaRPr/>
          </a:p>
        </p:txBody>
      </p:sp>
      <p:sp>
        <p:nvSpPr>
          <p:cNvPr id="327" name="Google Shape;327;p49"/>
          <p:cNvSpPr txBox="1"/>
          <p:nvPr/>
        </p:nvSpPr>
        <p:spPr>
          <a:xfrm>
            <a:off x="5162775" y="4505325"/>
            <a:ext cx="20337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xml:DateTime</a:t>
            </a:r>
            <a:endParaRPr/>
          </a:p>
        </p:txBody>
      </p:sp>
      <p:sp>
        <p:nvSpPr>
          <p:cNvPr id="328" name="Google Shape;328;p49"/>
          <p:cNvSpPr txBox="1"/>
          <p:nvPr/>
        </p:nvSpPr>
        <p:spPr>
          <a:xfrm>
            <a:off x="1948850" y="4365275"/>
            <a:ext cx="31434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http://relationsRus.org/wasBornOn</a:t>
            </a:r>
            <a:endParaRPr sz="1200"/>
          </a:p>
        </p:txBody>
      </p:sp>
      <p:sp>
        <p:nvSpPr>
          <p:cNvPr id="329" name="Google Shape;329;p49"/>
          <p:cNvSpPr txBox="1"/>
          <p:nvPr/>
        </p:nvSpPr>
        <p:spPr>
          <a:xfrm rot="-547944">
            <a:off x="4064336" y="3509363"/>
            <a:ext cx="3143344" cy="47465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http://rel.io/P1</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0"/>
          <p:cNvSpPr/>
          <p:nvPr/>
        </p:nvSpPr>
        <p:spPr>
          <a:xfrm>
            <a:off x="386075" y="1658750"/>
            <a:ext cx="3842100" cy="253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50"/>
          <p:cNvPicPr preferRelativeResize="0"/>
          <p:nvPr/>
        </p:nvPicPr>
        <p:blipFill>
          <a:blip r:embed="rId3">
            <a:alphaModFix/>
          </a:blip>
          <a:stretch>
            <a:fillRect/>
          </a:stretch>
        </p:blipFill>
        <p:spPr>
          <a:xfrm>
            <a:off x="1033675" y="2514813"/>
            <a:ext cx="911700" cy="987650"/>
          </a:xfrm>
          <a:prstGeom prst="rect">
            <a:avLst/>
          </a:prstGeom>
          <a:noFill/>
          <a:ln>
            <a:noFill/>
          </a:ln>
        </p:spPr>
      </p:pic>
      <p:sp>
        <p:nvSpPr>
          <p:cNvPr id="336" name="Google Shape;336;p50"/>
          <p:cNvSpPr txBox="1"/>
          <p:nvPr/>
        </p:nvSpPr>
        <p:spPr>
          <a:xfrm>
            <a:off x="1423450" y="1166350"/>
            <a:ext cx="20964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Semantic graphs</a:t>
            </a:r>
            <a:endParaRPr b="1" sz="1800"/>
          </a:p>
        </p:txBody>
      </p:sp>
      <p:pic>
        <p:nvPicPr>
          <p:cNvPr id="337" name="Google Shape;337;p50"/>
          <p:cNvPicPr preferRelativeResize="0"/>
          <p:nvPr/>
        </p:nvPicPr>
        <p:blipFill>
          <a:blip r:embed="rId4">
            <a:alphaModFix/>
          </a:blip>
          <a:stretch>
            <a:fillRect/>
          </a:stretch>
        </p:blipFill>
        <p:spPr>
          <a:xfrm>
            <a:off x="2532200" y="2514825"/>
            <a:ext cx="987650" cy="987650"/>
          </a:xfrm>
          <a:prstGeom prst="rect">
            <a:avLst/>
          </a:prstGeom>
          <a:noFill/>
          <a:ln>
            <a:noFill/>
          </a:ln>
        </p:spPr>
      </p:pic>
      <p:sp>
        <p:nvSpPr>
          <p:cNvPr id="338" name="Google Shape;338;p50"/>
          <p:cNvSpPr txBox="1"/>
          <p:nvPr/>
        </p:nvSpPr>
        <p:spPr>
          <a:xfrm>
            <a:off x="956125" y="2195025"/>
            <a:ext cx="11619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F</a:t>
            </a:r>
            <a:r>
              <a:rPr b="1" lang="en"/>
              <a:t>ormalism</a:t>
            </a:r>
            <a:endParaRPr b="1"/>
          </a:p>
        </p:txBody>
      </p:sp>
      <p:sp>
        <p:nvSpPr>
          <p:cNvPr id="339" name="Google Shape;339;p50"/>
          <p:cNvSpPr txBox="1"/>
          <p:nvPr/>
        </p:nvSpPr>
        <p:spPr>
          <a:xfrm>
            <a:off x="2236900" y="2195025"/>
            <a:ext cx="17541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Query language</a:t>
            </a:r>
            <a:endParaRPr b="1"/>
          </a:p>
        </p:txBody>
      </p:sp>
      <p:sp>
        <p:nvSpPr>
          <p:cNvPr id="340" name="Google Shape;340;p50"/>
          <p:cNvSpPr/>
          <p:nvPr/>
        </p:nvSpPr>
        <p:spPr>
          <a:xfrm>
            <a:off x="4990200" y="1658750"/>
            <a:ext cx="3842100" cy="253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1" name="Google Shape;341;p50"/>
          <p:cNvCxnSpPr>
            <a:stCxn id="334" idx="6"/>
            <a:endCxn id="340" idx="2"/>
          </p:cNvCxnSpPr>
          <p:nvPr/>
        </p:nvCxnSpPr>
        <p:spPr>
          <a:xfrm>
            <a:off x="4228175" y="2924900"/>
            <a:ext cx="762000" cy="0"/>
          </a:xfrm>
          <a:prstGeom prst="straightConnector1">
            <a:avLst/>
          </a:prstGeom>
          <a:noFill/>
          <a:ln cap="flat" cmpd="sng" w="28575">
            <a:solidFill>
              <a:schemeClr val="dk2"/>
            </a:solidFill>
            <a:prstDash val="solid"/>
            <a:round/>
            <a:headEnd len="med" w="med" type="none"/>
            <a:tailEnd len="med" w="med" type="triangle"/>
          </a:ln>
        </p:spPr>
      </p:cxnSp>
      <p:sp>
        <p:nvSpPr>
          <p:cNvPr id="342" name="Google Shape;342;p50"/>
          <p:cNvSpPr txBox="1"/>
          <p:nvPr/>
        </p:nvSpPr>
        <p:spPr>
          <a:xfrm>
            <a:off x="5202600" y="1166350"/>
            <a:ext cx="3417300" cy="4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RDF store </a:t>
            </a:r>
            <a:r>
              <a:rPr b="1" lang="en" sz="1800"/>
              <a:t>implementations</a:t>
            </a:r>
            <a:endParaRPr b="1" sz="1800"/>
          </a:p>
        </p:txBody>
      </p:sp>
      <p:pic>
        <p:nvPicPr>
          <p:cNvPr id="343" name="Google Shape;343;p50"/>
          <p:cNvPicPr preferRelativeResize="0"/>
          <p:nvPr/>
        </p:nvPicPr>
        <p:blipFill>
          <a:blip r:embed="rId5">
            <a:alphaModFix/>
          </a:blip>
          <a:stretch>
            <a:fillRect/>
          </a:stretch>
        </p:blipFill>
        <p:spPr>
          <a:xfrm>
            <a:off x="5288564" y="2638550"/>
            <a:ext cx="1554471" cy="572700"/>
          </a:xfrm>
          <a:prstGeom prst="rect">
            <a:avLst/>
          </a:prstGeom>
          <a:noFill/>
          <a:ln>
            <a:noFill/>
          </a:ln>
        </p:spPr>
      </p:pic>
      <p:pic>
        <p:nvPicPr>
          <p:cNvPr id="344" name="Google Shape;344;p50"/>
          <p:cNvPicPr preferRelativeResize="0"/>
          <p:nvPr/>
        </p:nvPicPr>
        <p:blipFill>
          <a:blip r:embed="rId6">
            <a:alphaModFix/>
          </a:blip>
          <a:stretch>
            <a:fillRect/>
          </a:stretch>
        </p:blipFill>
        <p:spPr>
          <a:xfrm>
            <a:off x="7141425" y="2300350"/>
            <a:ext cx="1249100" cy="1249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51"/>
          <p:cNvPicPr preferRelativeResize="0"/>
          <p:nvPr/>
        </p:nvPicPr>
        <p:blipFill>
          <a:blip r:embed="rId3">
            <a:alphaModFix/>
          </a:blip>
          <a:stretch>
            <a:fillRect/>
          </a:stretch>
        </p:blipFill>
        <p:spPr>
          <a:xfrm>
            <a:off x="837450" y="28075"/>
            <a:ext cx="4960658" cy="5087350"/>
          </a:xfrm>
          <a:prstGeom prst="rect">
            <a:avLst/>
          </a:prstGeom>
          <a:noFill/>
          <a:ln>
            <a:noFill/>
          </a:ln>
        </p:spPr>
      </p:pic>
      <p:sp>
        <p:nvSpPr>
          <p:cNvPr id="350" name="Google Shape;350;p51"/>
          <p:cNvSpPr txBox="1"/>
          <p:nvPr/>
        </p:nvSpPr>
        <p:spPr>
          <a:xfrm>
            <a:off x="5798100" y="1347650"/>
            <a:ext cx="3085200" cy="22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u="sng">
                <a:solidFill>
                  <a:schemeClr val="hlink"/>
                </a:solidFill>
                <a:hlinkClick r:id="rId4"/>
              </a:rPr>
              <a:t>https://lod-cloud.net/</a:t>
            </a:r>
            <a:endParaRPr i="1" sz="2400" u="sng"/>
          </a:p>
          <a:p>
            <a:pPr indent="0" lvl="0" marL="0" rtl="0" algn="l">
              <a:spcBef>
                <a:spcPts val="0"/>
              </a:spcBef>
              <a:spcAft>
                <a:spcPts val="0"/>
              </a:spcAft>
              <a:buNone/>
            </a:pPr>
            <a:r>
              <a:t/>
            </a:r>
            <a:endParaRPr i="1" sz="2400" u="sng"/>
          </a:p>
          <a:p>
            <a:pPr indent="0" lvl="0" marL="0" marR="0" rtl="0" algn="l">
              <a:lnSpc>
                <a:spcPct val="100000"/>
              </a:lnSpc>
              <a:spcBef>
                <a:spcPts val="0"/>
              </a:spcBef>
              <a:spcAft>
                <a:spcPts val="0"/>
              </a:spcAft>
              <a:buNone/>
            </a:pPr>
            <a:r>
              <a:rPr lang="en" sz="2400"/>
              <a:t>1,224 datasets </a:t>
            </a:r>
            <a:endParaRPr sz="2400"/>
          </a:p>
          <a:p>
            <a:pPr indent="0" lvl="0" marL="0" marR="0" rtl="0" algn="l">
              <a:lnSpc>
                <a:spcPct val="100000"/>
              </a:lnSpc>
              <a:spcBef>
                <a:spcPts val="0"/>
              </a:spcBef>
              <a:spcAft>
                <a:spcPts val="0"/>
              </a:spcAft>
              <a:buNone/>
            </a:pPr>
            <a:r>
              <a:rPr lang="en" sz="2400"/>
              <a:t>with 16,113 links </a:t>
            </a:r>
            <a:endParaRPr sz="2400"/>
          </a:p>
          <a:p>
            <a:pPr indent="0" lvl="0" marL="0" marR="0" rtl="0" algn="l">
              <a:lnSpc>
                <a:spcPct val="100000"/>
              </a:lnSpc>
              <a:spcBef>
                <a:spcPts val="0"/>
              </a:spcBef>
              <a:spcAft>
                <a:spcPts val="0"/>
              </a:spcAft>
              <a:buNone/>
            </a:pPr>
            <a:r>
              <a:rPr lang="en" sz="2400"/>
              <a:t>(as of June 2018)</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Schedule*</a:t>
            </a:r>
            <a:endParaRPr>
              <a:solidFill>
                <a:srgbClr val="1C4587"/>
              </a:solidFill>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b="1" lang="en" sz="1400">
                <a:solidFill>
                  <a:srgbClr val="000000"/>
                </a:solidFill>
              </a:rPr>
              <a:t>Week 1:</a:t>
            </a:r>
            <a:r>
              <a:rPr lang="en" sz="1400">
                <a:solidFill>
                  <a:srgbClr val="000000"/>
                </a:solidFill>
              </a:rPr>
              <a:t> </a:t>
            </a:r>
            <a:r>
              <a:rPr lang="en" sz="1400">
                <a:solidFill>
                  <a:srgbClr val="000000"/>
                </a:solidFill>
              </a:rPr>
              <a:t>What are knowledge graphs and what they are used for?</a:t>
            </a:r>
            <a:endParaRPr sz="1400">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How to construct knowledge graphs (RDF)</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Exploring examples of knowledge graphs (Wikidata &amp; DBpedia)</a:t>
            </a:r>
            <a:endParaRPr>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Week 2:</a:t>
            </a:r>
            <a:r>
              <a:rPr lang="en" sz="1400">
                <a:solidFill>
                  <a:srgbClr val="000000"/>
                </a:solidFill>
              </a:rPr>
              <a:t> FAIR knowledge graphs, metadata &amp; provenance</a:t>
            </a:r>
            <a:endParaRPr sz="1400">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How to assess FAIRness of knowledge graphs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Metadata &amp; provenance of information in knowledge graphs</a:t>
            </a:r>
            <a:endParaRPr>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Week 3:</a:t>
            </a:r>
            <a:r>
              <a:rPr lang="en" sz="1400">
                <a:solidFill>
                  <a:srgbClr val="000000"/>
                </a:solidFill>
              </a:rPr>
              <a:t> Querying &amp; mining knowledge graphs</a:t>
            </a:r>
            <a:endParaRPr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Week 4:</a:t>
            </a:r>
            <a:r>
              <a:rPr lang="en" sz="1400">
                <a:solidFill>
                  <a:srgbClr val="000000"/>
                </a:solidFill>
              </a:rPr>
              <a:t> Knowledge graph completion </a:t>
            </a:r>
            <a:endParaRPr sz="1400">
              <a:solidFill>
                <a:srgbClr val="000000"/>
              </a:solidFill>
            </a:endParaRPr>
          </a:p>
          <a:p>
            <a:pPr indent="-317500" lvl="0" marL="457200" rtl="0" algn="l">
              <a:spcBef>
                <a:spcPts val="0"/>
              </a:spcBef>
              <a:spcAft>
                <a:spcPts val="0"/>
              </a:spcAft>
              <a:buClr>
                <a:srgbClr val="FF0000"/>
              </a:buClr>
              <a:buSzPts val="1400"/>
              <a:buChar char="●"/>
            </a:pPr>
            <a:r>
              <a:rPr lang="en" sz="1400">
                <a:solidFill>
                  <a:srgbClr val="FF0000"/>
                </a:solidFill>
              </a:rPr>
              <a:t>CARNIVAL</a:t>
            </a:r>
            <a:endParaRPr sz="1400">
              <a:solidFill>
                <a:srgbClr val="FF0000"/>
              </a:solidFill>
            </a:endParaRPr>
          </a:p>
          <a:p>
            <a:pPr indent="-317500" lvl="0" marL="457200" rtl="0" algn="l">
              <a:spcBef>
                <a:spcPts val="0"/>
              </a:spcBef>
              <a:spcAft>
                <a:spcPts val="0"/>
              </a:spcAft>
              <a:buClr>
                <a:srgbClr val="000000"/>
              </a:buClr>
              <a:buSzPts val="1400"/>
              <a:buChar char="●"/>
            </a:pPr>
            <a:r>
              <a:rPr b="1" lang="en" sz="1400">
                <a:solidFill>
                  <a:srgbClr val="000000"/>
                </a:solidFill>
              </a:rPr>
              <a:t>Week 5:</a:t>
            </a:r>
            <a:r>
              <a:rPr lang="en" sz="1400">
                <a:solidFill>
                  <a:srgbClr val="000000"/>
                </a:solidFill>
              </a:rPr>
              <a:t> Knowledge graph quality</a:t>
            </a:r>
            <a:endParaRPr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Week 6:</a:t>
            </a:r>
            <a:r>
              <a:rPr lang="en" sz="1400">
                <a:solidFill>
                  <a:srgbClr val="000000"/>
                </a:solidFill>
              </a:rPr>
              <a:t> Social, legal &amp; ethical aspects of knowledge graphs</a:t>
            </a:r>
            <a:endParaRPr sz="1400">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Gijs van Dijck, Marcel Schaper</a:t>
            </a:r>
            <a:endParaRPr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Week 7:</a:t>
            </a:r>
            <a:r>
              <a:rPr lang="en" sz="1400">
                <a:solidFill>
                  <a:srgbClr val="000000"/>
                </a:solidFill>
              </a:rPr>
              <a:t> Project presentations</a:t>
            </a:r>
            <a:endParaRPr sz="1400">
              <a:solidFill>
                <a:srgbClr val="000000"/>
              </a:solidFill>
            </a:endParaRPr>
          </a:p>
        </p:txBody>
      </p:sp>
      <p:sp>
        <p:nvSpPr>
          <p:cNvPr id="77" name="Google Shape;77;p16"/>
          <p:cNvSpPr txBox="1"/>
          <p:nvPr/>
        </p:nvSpPr>
        <p:spPr>
          <a:xfrm>
            <a:off x="311700" y="4412450"/>
            <a:ext cx="3491400" cy="5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 may change during the course</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Property Graph</a:t>
            </a:r>
            <a:endParaRPr>
              <a:solidFill>
                <a:srgbClr val="1C4587"/>
              </a:solidFill>
            </a:endParaRPr>
          </a:p>
        </p:txBody>
      </p:sp>
      <p:sp>
        <p:nvSpPr>
          <p:cNvPr id="356" name="Google Shape;356;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property graph is an </a:t>
            </a:r>
            <a:r>
              <a:rPr b="1" lang="en"/>
              <a:t>attributed</a:t>
            </a:r>
            <a:r>
              <a:rPr lang="en"/>
              <a:t>, </a:t>
            </a:r>
            <a:r>
              <a:rPr b="1" lang="en"/>
              <a:t>multi-relational graph</a:t>
            </a:r>
            <a:r>
              <a:rPr lang="en"/>
              <a:t>. edges are labeled and both vertices and edges can have any number of key/value properties associated with them</a:t>
            </a:r>
            <a:endParaRPr/>
          </a:p>
        </p:txBody>
      </p:sp>
      <p:pic>
        <p:nvPicPr>
          <p:cNvPr id="357" name="Google Shape;357;p52"/>
          <p:cNvPicPr preferRelativeResize="0"/>
          <p:nvPr/>
        </p:nvPicPr>
        <p:blipFill>
          <a:blip r:embed="rId3">
            <a:alphaModFix/>
          </a:blip>
          <a:stretch>
            <a:fillRect/>
          </a:stretch>
        </p:blipFill>
        <p:spPr>
          <a:xfrm>
            <a:off x="1277500" y="2287750"/>
            <a:ext cx="6174825" cy="2541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3"/>
          <p:cNvSpPr/>
          <p:nvPr/>
        </p:nvSpPr>
        <p:spPr>
          <a:xfrm>
            <a:off x="348888" y="1348075"/>
            <a:ext cx="3842100" cy="253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3"/>
          <p:cNvSpPr txBox="1"/>
          <p:nvPr/>
        </p:nvSpPr>
        <p:spPr>
          <a:xfrm>
            <a:off x="1386263" y="855675"/>
            <a:ext cx="20964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Property graphs</a:t>
            </a:r>
            <a:endParaRPr b="1" sz="1800"/>
          </a:p>
        </p:txBody>
      </p:sp>
      <p:sp>
        <p:nvSpPr>
          <p:cNvPr id="364" name="Google Shape;364;p53"/>
          <p:cNvSpPr txBox="1"/>
          <p:nvPr/>
        </p:nvSpPr>
        <p:spPr>
          <a:xfrm>
            <a:off x="918938" y="1884350"/>
            <a:ext cx="11619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Formalism</a:t>
            </a:r>
            <a:endParaRPr b="1"/>
          </a:p>
        </p:txBody>
      </p:sp>
      <p:sp>
        <p:nvSpPr>
          <p:cNvPr id="365" name="Google Shape;365;p53"/>
          <p:cNvSpPr txBox="1"/>
          <p:nvPr/>
        </p:nvSpPr>
        <p:spPr>
          <a:xfrm>
            <a:off x="2199713" y="1884350"/>
            <a:ext cx="17541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Query languages</a:t>
            </a:r>
            <a:endParaRPr b="1"/>
          </a:p>
        </p:txBody>
      </p:sp>
      <p:sp>
        <p:nvSpPr>
          <p:cNvPr id="366" name="Google Shape;366;p53"/>
          <p:cNvSpPr/>
          <p:nvPr/>
        </p:nvSpPr>
        <p:spPr>
          <a:xfrm>
            <a:off x="4953013" y="1348075"/>
            <a:ext cx="3842100" cy="253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7" name="Google Shape;367;p53"/>
          <p:cNvCxnSpPr>
            <a:stCxn id="362" idx="6"/>
            <a:endCxn id="366" idx="2"/>
          </p:cNvCxnSpPr>
          <p:nvPr/>
        </p:nvCxnSpPr>
        <p:spPr>
          <a:xfrm>
            <a:off x="4190988" y="2614225"/>
            <a:ext cx="762000" cy="0"/>
          </a:xfrm>
          <a:prstGeom prst="straightConnector1">
            <a:avLst/>
          </a:prstGeom>
          <a:noFill/>
          <a:ln cap="flat" cmpd="sng" w="28575">
            <a:solidFill>
              <a:schemeClr val="dk2"/>
            </a:solidFill>
            <a:prstDash val="solid"/>
            <a:round/>
            <a:headEnd len="med" w="med" type="none"/>
            <a:tailEnd len="med" w="med" type="triangle"/>
          </a:ln>
        </p:spPr>
      </p:cxnSp>
      <p:sp>
        <p:nvSpPr>
          <p:cNvPr id="368" name="Google Shape;368;p53"/>
          <p:cNvSpPr txBox="1"/>
          <p:nvPr/>
        </p:nvSpPr>
        <p:spPr>
          <a:xfrm>
            <a:off x="4974763" y="855675"/>
            <a:ext cx="3798600" cy="4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Graph database</a:t>
            </a:r>
            <a:r>
              <a:rPr b="1" lang="en" sz="1800"/>
              <a:t> implementations</a:t>
            </a:r>
            <a:endParaRPr b="1" sz="1800"/>
          </a:p>
        </p:txBody>
      </p:sp>
      <p:pic>
        <p:nvPicPr>
          <p:cNvPr id="369" name="Google Shape;369;p53"/>
          <p:cNvPicPr preferRelativeResize="0"/>
          <p:nvPr/>
        </p:nvPicPr>
        <p:blipFill>
          <a:blip r:embed="rId3">
            <a:alphaModFix/>
          </a:blip>
          <a:stretch>
            <a:fillRect/>
          </a:stretch>
        </p:blipFill>
        <p:spPr>
          <a:xfrm>
            <a:off x="979238" y="2241462"/>
            <a:ext cx="946000" cy="1175925"/>
          </a:xfrm>
          <a:prstGeom prst="rect">
            <a:avLst/>
          </a:prstGeom>
          <a:noFill/>
          <a:ln>
            <a:noFill/>
          </a:ln>
        </p:spPr>
      </p:pic>
      <p:sp>
        <p:nvSpPr>
          <p:cNvPr id="370" name="Google Shape;370;p53"/>
          <p:cNvSpPr txBox="1"/>
          <p:nvPr/>
        </p:nvSpPr>
        <p:spPr>
          <a:xfrm>
            <a:off x="2340813" y="2446025"/>
            <a:ext cx="8280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Cypher</a:t>
            </a:r>
            <a:endParaRPr/>
          </a:p>
        </p:txBody>
      </p:sp>
      <p:sp>
        <p:nvSpPr>
          <p:cNvPr id="371" name="Google Shape;371;p53"/>
          <p:cNvSpPr txBox="1"/>
          <p:nvPr/>
        </p:nvSpPr>
        <p:spPr>
          <a:xfrm>
            <a:off x="2721888" y="2833650"/>
            <a:ext cx="8280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Gremlin</a:t>
            </a:r>
            <a:endParaRPr/>
          </a:p>
        </p:txBody>
      </p:sp>
      <p:sp>
        <p:nvSpPr>
          <p:cNvPr id="372" name="Google Shape;372;p53"/>
          <p:cNvSpPr txBox="1"/>
          <p:nvPr/>
        </p:nvSpPr>
        <p:spPr>
          <a:xfrm>
            <a:off x="3010313" y="2281150"/>
            <a:ext cx="9921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GraphQL</a:t>
            </a:r>
            <a:endParaRPr/>
          </a:p>
        </p:txBody>
      </p:sp>
      <p:pic>
        <p:nvPicPr>
          <p:cNvPr id="373" name="Google Shape;373;p53"/>
          <p:cNvPicPr preferRelativeResize="0"/>
          <p:nvPr/>
        </p:nvPicPr>
        <p:blipFill>
          <a:blip r:embed="rId4">
            <a:alphaModFix/>
          </a:blip>
          <a:stretch>
            <a:fillRect/>
          </a:stretch>
        </p:blipFill>
        <p:spPr>
          <a:xfrm>
            <a:off x="5332520" y="2232550"/>
            <a:ext cx="1089184" cy="572700"/>
          </a:xfrm>
          <a:prstGeom prst="rect">
            <a:avLst/>
          </a:prstGeom>
          <a:noFill/>
          <a:ln>
            <a:noFill/>
          </a:ln>
        </p:spPr>
      </p:pic>
      <p:pic>
        <p:nvPicPr>
          <p:cNvPr id="374" name="Google Shape;374;p53"/>
          <p:cNvPicPr preferRelativeResize="0"/>
          <p:nvPr/>
        </p:nvPicPr>
        <p:blipFill>
          <a:blip r:embed="rId5">
            <a:alphaModFix/>
          </a:blip>
          <a:stretch>
            <a:fillRect/>
          </a:stretch>
        </p:blipFill>
        <p:spPr>
          <a:xfrm>
            <a:off x="6628413" y="1616709"/>
            <a:ext cx="1089200" cy="587431"/>
          </a:xfrm>
          <a:prstGeom prst="rect">
            <a:avLst/>
          </a:prstGeom>
          <a:noFill/>
          <a:ln>
            <a:noFill/>
          </a:ln>
        </p:spPr>
      </p:pic>
      <p:pic>
        <p:nvPicPr>
          <p:cNvPr id="375" name="Google Shape;375;p53"/>
          <p:cNvPicPr preferRelativeResize="0"/>
          <p:nvPr/>
        </p:nvPicPr>
        <p:blipFill>
          <a:blip r:embed="rId6">
            <a:alphaModFix/>
          </a:blip>
          <a:stretch>
            <a:fillRect/>
          </a:stretch>
        </p:blipFill>
        <p:spPr>
          <a:xfrm>
            <a:off x="7043733" y="2204150"/>
            <a:ext cx="1681209" cy="766800"/>
          </a:xfrm>
          <a:prstGeom prst="rect">
            <a:avLst/>
          </a:prstGeom>
          <a:noFill/>
          <a:ln>
            <a:noFill/>
          </a:ln>
        </p:spPr>
      </p:pic>
      <p:pic>
        <p:nvPicPr>
          <p:cNvPr id="376" name="Google Shape;376;p53"/>
          <p:cNvPicPr preferRelativeResize="0"/>
          <p:nvPr/>
        </p:nvPicPr>
        <p:blipFill>
          <a:blip r:embed="rId7">
            <a:alphaModFix/>
          </a:blip>
          <a:stretch>
            <a:fillRect/>
          </a:stretch>
        </p:blipFill>
        <p:spPr>
          <a:xfrm>
            <a:off x="5879288" y="3017538"/>
            <a:ext cx="1754100" cy="608923"/>
          </a:xfrm>
          <a:prstGeom prst="rect">
            <a:avLst/>
          </a:prstGeom>
          <a:noFill/>
          <a:ln>
            <a:noFill/>
          </a:ln>
        </p:spPr>
      </p:pic>
      <p:pic>
        <p:nvPicPr>
          <p:cNvPr id="377" name="Google Shape;377;p53"/>
          <p:cNvPicPr preferRelativeResize="0"/>
          <p:nvPr/>
        </p:nvPicPr>
        <p:blipFill>
          <a:blip r:embed="rId8">
            <a:alphaModFix/>
          </a:blip>
          <a:stretch>
            <a:fillRect/>
          </a:stretch>
        </p:blipFill>
        <p:spPr>
          <a:xfrm>
            <a:off x="5769038" y="1685126"/>
            <a:ext cx="450600" cy="450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Summary</a:t>
            </a:r>
            <a:endParaRPr>
              <a:solidFill>
                <a:srgbClr val="1C4587"/>
              </a:solidFill>
            </a:endParaRPr>
          </a:p>
        </p:txBody>
      </p:sp>
      <p:sp>
        <p:nvSpPr>
          <p:cNvPr id="383" name="Google Shape;383;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Knowledge Graphs are very old and very new at the same time</a:t>
            </a:r>
            <a:endParaRPr/>
          </a:p>
          <a:p>
            <a:pPr indent="-342900" lvl="0" marL="457200" rtl="0" algn="l">
              <a:spcBef>
                <a:spcPts val="0"/>
              </a:spcBef>
              <a:spcAft>
                <a:spcPts val="0"/>
              </a:spcAft>
              <a:buSzPts val="1800"/>
              <a:buChar char="●"/>
            </a:pPr>
            <a:r>
              <a:rPr lang="en"/>
              <a:t>Many definitions of knowledge graphs</a:t>
            </a:r>
            <a:endParaRPr/>
          </a:p>
          <a:p>
            <a:pPr indent="-342900" lvl="0" marL="457200" rtl="0" algn="l">
              <a:spcBef>
                <a:spcPts val="0"/>
              </a:spcBef>
              <a:spcAft>
                <a:spcPts val="0"/>
              </a:spcAft>
              <a:buSzPts val="1800"/>
              <a:buChar char="●"/>
            </a:pPr>
            <a:r>
              <a:rPr lang="en"/>
              <a:t>Many representations for knowledge graphs</a:t>
            </a:r>
            <a:endParaRPr/>
          </a:p>
          <a:p>
            <a:pPr indent="-342900" lvl="0" marL="457200" rtl="0" algn="l">
              <a:spcBef>
                <a:spcPts val="0"/>
              </a:spcBef>
              <a:spcAft>
                <a:spcPts val="0"/>
              </a:spcAft>
              <a:buSzPts val="1800"/>
              <a:buChar char="●"/>
            </a:pPr>
            <a:r>
              <a:rPr lang="en"/>
              <a:t>Many instances of knowledge graphs</a:t>
            </a:r>
            <a:endParaRPr/>
          </a:p>
          <a:p>
            <a:pPr indent="-342900" lvl="0" marL="457200" rtl="0" algn="l">
              <a:spcBef>
                <a:spcPts val="0"/>
              </a:spcBef>
              <a:spcAft>
                <a:spcPts val="0"/>
              </a:spcAft>
              <a:buSzPts val="1800"/>
              <a:buChar char="●"/>
            </a:pPr>
            <a:r>
              <a:rPr lang="en"/>
              <a:t>Many ways to access knowledge graphs</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rPr b="1" lang="en"/>
              <a:t>You will learn how to build and mine specific representations and instances of knowledge graphs in a very short period of time!</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Evaluation</a:t>
            </a:r>
            <a:endParaRPr>
              <a:solidFill>
                <a:srgbClr val="1C4587"/>
              </a:solidFill>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2 Group assignments to </a:t>
            </a:r>
            <a:r>
              <a:rPr lang="en" u="sng"/>
              <a:t>build knowledge and skill</a:t>
            </a:r>
            <a:r>
              <a:rPr lang="en"/>
              <a:t> (40%; 20% each)</a:t>
            </a:r>
            <a:endParaRPr/>
          </a:p>
          <a:p>
            <a:pPr indent="-317500" lvl="1" marL="914400" rtl="0" algn="l">
              <a:spcBef>
                <a:spcPts val="0"/>
              </a:spcBef>
              <a:spcAft>
                <a:spcPts val="0"/>
              </a:spcAft>
              <a:buSzPts val="1400"/>
              <a:buChar char="○"/>
            </a:pPr>
            <a:r>
              <a:rPr lang="en"/>
              <a:t>Assignment 1: released on Web Feb 6; due Wed Feb 20</a:t>
            </a:r>
            <a:endParaRPr/>
          </a:p>
          <a:p>
            <a:pPr indent="-317500" lvl="1" marL="914400" rtl="0" algn="l">
              <a:spcBef>
                <a:spcPts val="0"/>
              </a:spcBef>
              <a:spcAft>
                <a:spcPts val="0"/>
              </a:spcAft>
              <a:buSzPts val="1400"/>
              <a:buChar char="○"/>
            </a:pPr>
            <a:r>
              <a:rPr lang="en"/>
              <a:t>Assignment 2: released on Wed Feb 27; due Wed March 18</a:t>
            </a:r>
            <a:endParaRPr/>
          </a:p>
          <a:p>
            <a:pPr indent="-342900" lvl="0" marL="457200" rtl="0" algn="l">
              <a:spcBef>
                <a:spcPts val="1600"/>
              </a:spcBef>
              <a:spcAft>
                <a:spcPts val="0"/>
              </a:spcAft>
              <a:buSzPts val="1800"/>
              <a:buChar char="●"/>
            </a:pPr>
            <a:r>
              <a:rPr lang="en"/>
              <a:t>1 Individual project to demonstrate </a:t>
            </a:r>
            <a:r>
              <a:rPr lang="en" u="sng"/>
              <a:t>your creativity and technical virtuosity</a:t>
            </a:r>
            <a:r>
              <a:rPr lang="en"/>
              <a:t> (60% - 15% proposal, 35% report, 10% presentation)</a:t>
            </a:r>
            <a:endParaRPr/>
          </a:p>
          <a:p>
            <a:pPr indent="-317500" lvl="1" marL="914400" rtl="0" algn="l">
              <a:spcBef>
                <a:spcPts val="0"/>
              </a:spcBef>
              <a:spcAft>
                <a:spcPts val="0"/>
              </a:spcAft>
              <a:buSzPts val="1400"/>
              <a:buChar char="○"/>
            </a:pPr>
            <a:r>
              <a:rPr lang="en"/>
              <a:t>2 page proposal: due March 1; feedback within 1 week.</a:t>
            </a:r>
            <a:endParaRPr/>
          </a:p>
          <a:p>
            <a:pPr indent="-317500" lvl="1" marL="914400" rtl="0" algn="l">
              <a:spcBef>
                <a:spcPts val="0"/>
              </a:spcBef>
              <a:spcAft>
                <a:spcPts val="0"/>
              </a:spcAft>
              <a:buSzPts val="1400"/>
              <a:buChar char="○"/>
            </a:pPr>
            <a:r>
              <a:rPr lang="en"/>
              <a:t>presentations: March 20, 25, 27 (4 sessions)</a:t>
            </a:r>
            <a:endParaRPr/>
          </a:p>
          <a:p>
            <a:pPr indent="-317500" lvl="1" marL="914400" rtl="0" algn="l">
              <a:spcBef>
                <a:spcPts val="0"/>
              </a:spcBef>
              <a:spcAft>
                <a:spcPts val="0"/>
              </a:spcAft>
              <a:buSzPts val="1400"/>
              <a:buChar char="○"/>
            </a:pPr>
            <a:r>
              <a:rPr lang="en"/>
              <a:t>report: due April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p:nvPr/>
        </p:nvSpPr>
        <p:spPr>
          <a:xfrm>
            <a:off x="311702" y="1364600"/>
            <a:ext cx="4059300" cy="6390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a:off x="311702" y="2553375"/>
            <a:ext cx="4059300" cy="6390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a:off x="311702" y="3742150"/>
            <a:ext cx="4059300" cy="6390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 name="Google Shape;91;p18"/>
          <p:cNvCxnSpPr>
            <a:stCxn id="90" idx="0"/>
            <a:endCxn id="89" idx="2"/>
          </p:cNvCxnSpPr>
          <p:nvPr/>
        </p:nvCxnSpPr>
        <p:spPr>
          <a:xfrm rot="10800000">
            <a:off x="2341352" y="3192250"/>
            <a:ext cx="0" cy="549900"/>
          </a:xfrm>
          <a:prstGeom prst="straightConnector1">
            <a:avLst/>
          </a:prstGeom>
          <a:noFill/>
          <a:ln cap="flat" cmpd="sng" w="28575">
            <a:solidFill>
              <a:schemeClr val="dk2"/>
            </a:solidFill>
            <a:prstDash val="solid"/>
            <a:round/>
            <a:headEnd len="med" w="med" type="none"/>
            <a:tailEnd len="med" w="med" type="triangle"/>
          </a:ln>
        </p:spPr>
      </p:cxnSp>
      <p:cxnSp>
        <p:nvCxnSpPr>
          <p:cNvPr id="92" name="Google Shape;92;p18"/>
          <p:cNvCxnSpPr>
            <a:stCxn id="89" idx="0"/>
            <a:endCxn id="88" idx="2"/>
          </p:cNvCxnSpPr>
          <p:nvPr/>
        </p:nvCxnSpPr>
        <p:spPr>
          <a:xfrm rot="10800000">
            <a:off x="2341352" y="2003475"/>
            <a:ext cx="0" cy="549900"/>
          </a:xfrm>
          <a:prstGeom prst="straightConnector1">
            <a:avLst/>
          </a:prstGeom>
          <a:noFill/>
          <a:ln cap="flat" cmpd="sng" w="28575">
            <a:solidFill>
              <a:schemeClr val="dk2"/>
            </a:solidFill>
            <a:prstDash val="solid"/>
            <a:round/>
            <a:headEnd len="med" w="med" type="none"/>
            <a:tailEnd len="med" w="med" type="triangle"/>
          </a:ln>
        </p:spPr>
      </p:cxnSp>
      <p:sp>
        <p:nvSpPr>
          <p:cNvPr id="93" name="Google Shape;93;p18"/>
          <p:cNvSpPr txBox="1"/>
          <p:nvPr/>
        </p:nvSpPr>
        <p:spPr>
          <a:xfrm>
            <a:off x="1861500" y="1473050"/>
            <a:ext cx="9597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Project</a:t>
            </a:r>
            <a:endParaRPr sz="1800"/>
          </a:p>
        </p:txBody>
      </p:sp>
      <p:sp>
        <p:nvSpPr>
          <p:cNvPr id="94" name="Google Shape;94;p18"/>
          <p:cNvSpPr txBox="1"/>
          <p:nvPr/>
        </p:nvSpPr>
        <p:spPr>
          <a:xfrm>
            <a:off x="1434600" y="3850600"/>
            <a:ext cx="18135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Labs &amp; lectures</a:t>
            </a:r>
            <a:endParaRPr sz="1800"/>
          </a:p>
        </p:txBody>
      </p:sp>
      <p:sp>
        <p:nvSpPr>
          <p:cNvPr id="95" name="Google Shape;95;p18"/>
          <p:cNvSpPr txBox="1"/>
          <p:nvPr/>
        </p:nvSpPr>
        <p:spPr>
          <a:xfrm>
            <a:off x="1583400" y="2661763"/>
            <a:ext cx="15159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Assignments</a:t>
            </a:r>
            <a:endParaRPr sz="1800"/>
          </a:p>
        </p:txBody>
      </p:sp>
      <p:sp>
        <p:nvSpPr>
          <p:cNvPr id="96" name="Google Shape;96;p18"/>
          <p:cNvSpPr txBox="1"/>
          <p:nvPr/>
        </p:nvSpPr>
        <p:spPr>
          <a:xfrm>
            <a:off x="2557175" y="3285163"/>
            <a:ext cx="21399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Provides knowledge for</a:t>
            </a:r>
            <a:endParaRPr/>
          </a:p>
        </p:txBody>
      </p:sp>
      <p:sp>
        <p:nvSpPr>
          <p:cNvPr id="97" name="Google Shape;97;p18"/>
          <p:cNvSpPr txBox="1"/>
          <p:nvPr/>
        </p:nvSpPr>
        <p:spPr>
          <a:xfrm>
            <a:off x="2557175" y="2096375"/>
            <a:ext cx="21399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Provides knowledge for</a:t>
            </a:r>
            <a:endParaRPr/>
          </a:p>
        </p:txBody>
      </p:sp>
      <p:sp>
        <p:nvSpPr>
          <p:cNvPr id="98" name="Google Shape;98;p18"/>
          <p:cNvSpPr txBox="1"/>
          <p:nvPr/>
        </p:nvSpPr>
        <p:spPr>
          <a:xfrm>
            <a:off x="5431450" y="2403475"/>
            <a:ext cx="2658000" cy="9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Please attend the lectures &amp; labs!</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Why are you here?</a:t>
            </a:r>
            <a:endParaRPr>
              <a:solidFill>
                <a:srgbClr val="1C458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1582827" y="0"/>
            <a:ext cx="5978345"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